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59"/>
  </p:notesMasterIdLst>
  <p:handoutMasterIdLst>
    <p:handoutMasterId r:id="rId60"/>
  </p:handoutMasterIdLst>
  <p:sldIdLst>
    <p:sldId id="505" r:id="rId2"/>
    <p:sldId id="574" r:id="rId3"/>
    <p:sldId id="438" r:id="rId4"/>
    <p:sldId id="380" r:id="rId5"/>
    <p:sldId id="384" r:id="rId6"/>
    <p:sldId id="422" r:id="rId7"/>
    <p:sldId id="545" r:id="rId8"/>
    <p:sldId id="646" r:id="rId9"/>
    <p:sldId id="645" r:id="rId10"/>
    <p:sldId id="319" r:id="rId11"/>
    <p:sldId id="576" r:id="rId12"/>
    <p:sldId id="479" r:id="rId13"/>
    <p:sldId id="266" r:id="rId14"/>
    <p:sldId id="611" r:id="rId15"/>
    <p:sldId id="364" r:id="rId16"/>
    <p:sldId id="613" r:id="rId17"/>
    <p:sldId id="614" r:id="rId18"/>
    <p:sldId id="602" r:id="rId19"/>
    <p:sldId id="670" r:id="rId20"/>
    <p:sldId id="672" r:id="rId21"/>
    <p:sldId id="673" r:id="rId22"/>
    <p:sldId id="671" r:id="rId23"/>
    <p:sldId id="669" r:id="rId24"/>
    <p:sldId id="658" r:id="rId25"/>
    <p:sldId id="660" r:id="rId26"/>
    <p:sldId id="659" r:id="rId27"/>
    <p:sldId id="570" r:id="rId28"/>
    <p:sldId id="662" r:id="rId29"/>
    <p:sldId id="667" r:id="rId30"/>
    <p:sldId id="663" r:id="rId31"/>
    <p:sldId id="666" r:id="rId32"/>
    <p:sldId id="654" r:id="rId33"/>
    <p:sldId id="664" r:id="rId34"/>
    <p:sldId id="665" r:id="rId35"/>
    <p:sldId id="668" r:id="rId36"/>
    <p:sldId id="629" r:id="rId37"/>
    <p:sldId id="632" r:id="rId38"/>
    <p:sldId id="453" r:id="rId39"/>
    <p:sldId id="454" r:id="rId40"/>
    <p:sldId id="455" r:id="rId41"/>
    <p:sldId id="571" r:id="rId42"/>
    <p:sldId id="634" r:id="rId43"/>
    <p:sldId id="522" r:id="rId44"/>
    <p:sldId id="523" r:id="rId45"/>
    <p:sldId id="524" r:id="rId46"/>
    <p:sldId id="637" r:id="rId47"/>
    <p:sldId id="536" r:id="rId48"/>
    <p:sldId id="652" r:id="rId49"/>
    <p:sldId id="639" r:id="rId50"/>
    <p:sldId id="640" r:id="rId51"/>
    <p:sldId id="641" r:id="rId52"/>
    <p:sldId id="642" r:id="rId53"/>
    <p:sldId id="653" r:id="rId54"/>
    <p:sldId id="643" r:id="rId55"/>
    <p:sldId id="644" r:id="rId56"/>
    <p:sldId id="477" r:id="rId57"/>
    <p:sldId id="291" r:id="rId58"/>
  </p:sldIdLst>
  <p:sldSz cx="9144000" cy="5143500" type="screen16x9"/>
  <p:notesSz cx="6858000" cy="9144000"/>
  <p:embeddedFontLst>
    <p:embeddedFont>
      <p:font typeface="Calibri" panose="020F0502020204030204" pitchFamily="34" charset="0"/>
      <p:regular r:id="rId61"/>
      <p:bold r:id="rId62"/>
      <p:italic r:id="rId63"/>
      <p:boldItalic r:id="rId64"/>
    </p:embeddedFont>
    <p:embeddedFont>
      <p:font typeface="微软雅黑" panose="020B0503020204020204" pitchFamily="34" charset="-122"/>
      <p:regular r:id="rId65"/>
      <p:bold r:id="rId66"/>
    </p:embeddedFont>
    <p:embeddedFont>
      <p:font typeface="楷体" panose="02010609060101010101" pitchFamily="49" charset="-122"/>
      <p:regular r:id="rId67"/>
    </p:embeddedFont>
    <p:embeddedFont>
      <p:font typeface="汉语拼音" panose="000B0604020202020204" pitchFamily="34" charset="0"/>
      <p:regular r:id="rId68"/>
    </p:embeddedFont>
    <p:embeddedFont>
      <p:font typeface="黑体" panose="02010609060101010101" pitchFamily="49" charset="-122"/>
      <p:regular r:id="rId69"/>
    </p:embeddedFont>
    <p:embeddedFont>
      <p:font typeface="Impact" panose="020B0806030902050204" pitchFamily="34" charset="0"/>
      <p:regular r:id="rId70"/>
    </p:embeddedFont>
  </p:embeddedFont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03" autoAdjust="0"/>
    <p:restoredTop sz="95062" autoAdjust="0"/>
  </p:normalViewPr>
  <p:slideViewPr>
    <p:cSldViewPr>
      <p:cViewPr varScale="1">
        <p:scale>
          <a:sx n="113" d="100"/>
          <a:sy n="113" d="100"/>
        </p:scale>
        <p:origin x="-486" y="-10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9" d="100"/>
          <a:sy n="69" d="100"/>
        </p:scale>
        <p:origin x="2784"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3.fntdata"/><Relationship Id="rId68" Type="http://schemas.openxmlformats.org/officeDocument/2006/relationships/font" Target="fonts/font8.fntdata"/><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6.fntdata"/><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font" Target="fonts/font5.fntdata"/><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4.fntdata"/><Relationship Id="rId69"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67"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2.fntdata"/><Relationship Id="rId7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2D380356-0E88-432F-9EDA-E04C85ED93C6}"/>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a:extLst>
              <a:ext uri="{FF2B5EF4-FFF2-40B4-BE49-F238E27FC236}">
                <a16:creationId xmlns:a16="http://schemas.microsoft.com/office/drawing/2014/main" xmlns="" id="{133593C1-90FD-4EBF-98C1-AC765206FAA1}"/>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页脚占位符 3">
            <a:extLst>
              <a:ext uri="{FF2B5EF4-FFF2-40B4-BE49-F238E27FC236}">
                <a16:creationId xmlns:a16="http://schemas.microsoft.com/office/drawing/2014/main" xmlns="" id="{510233E1-F29A-47C1-A5B4-29D451297ED1}"/>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5" name="灯片编号占位符 4">
            <a:extLst>
              <a:ext uri="{FF2B5EF4-FFF2-40B4-BE49-F238E27FC236}">
                <a16:creationId xmlns:a16="http://schemas.microsoft.com/office/drawing/2014/main" xmlns="" id="{D6217D8B-7784-4BBC-A4E7-75C089598BD0}"/>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noProof="1" dirty="0"/>
            </a:lvl1pPr>
          </a:lstStyle>
          <a:p>
            <a:fld id="{AA557E80-5C74-4F81-8F3F-84B9E864352E}" type="slidenum">
              <a:rPr lang="zh-CN" altLang="en-US"/>
              <a:pPr/>
              <a:t>‹#›</a:t>
            </a:fld>
            <a:endParaRPr lang="zh-CN" altLang="en-US"/>
          </a:p>
        </p:txBody>
      </p:sp>
    </p:spTree>
    <p:extLst>
      <p:ext uri="{BB962C8B-B14F-4D97-AF65-F5344CB8AC3E}">
        <p14:creationId xmlns:p14="http://schemas.microsoft.com/office/powerpoint/2010/main" val="18080534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56B30936-4DE0-45AE-8A51-5D2685CA965D}"/>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a:extLst>
              <a:ext uri="{FF2B5EF4-FFF2-40B4-BE49-F238E27FC236}">
                <a16:creationId xmlns:a16="http://schemas.microsoft.com/office/drawing/2014/main" xmlns="" id="{742B7BF5-0F07-40EF-A856-67E14F6025CD}"/>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幻灯片图像占位符 3">
            <a:extLst>
              <a:ext uri="{FF2B5EF4-FFF2-40B4-BE49-F238E27FC236}">
                <a16:creationId xmlns:a16="http://schemas.microsoft.com/office/drawing/2014/main" xmlns="" id="{5C2A3D6E-BAA0-4E39-94A1-F2B3C2086B65}"/>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a16="http://schemas.microsoft.com/office/drawing/2014/main" xmlns="" id="{52DD2565-4571-4054-8E91-4B8CE128A7A5}"/>
              </a:ext>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xmlns="" id="{C8B3B2E5-CF41-4966-9278-36BD1AA3B3E9}"/>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7" name="灯片编号占位符 6">
            <a:extLst>
              <a:ext uri="{FF2B5EF4-FFF2-40B4-BE49-F238E27FC236}">
                <a16:creationId xmlns:a16="http://schemas.microsoft.com/office/drawing/2014/main" xmlns="" id="{C8F5017C-000A-4AA1-8F96-2A8C87B3525F}"/>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noProof="1" dirty="0"/>
            </a:lvl1pPr>
          </a:lstStyle>
          <a:p>
            <a:fld id="{084965BC-EF24-406C-99E1-E8A8C109EA01}" type="slidenum">
              <a:rPr lang="zh-CN" altLang="en-US"/>
              <a:pPr/>
              <a:t>‹#›</a:t>
            </a:fld>
            <a:endParaRPr lang="zh-CN" altLang="en-US"/>
          </a:p>
        </p:txBody>
      </p:sp>
    </p:spTree>
    <p:extLst>
      <p:ext uri="{BB962C8B-B14F-4D97-AF65-F5344CB8AC3E}">
        <p14:creationId xmlns:p14="http://schemas.microsoft.com/office/powerpoint/2010/main" val="24269448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幻灯片图像占位符 1">
            <a:extLst>
              <a:ext uri="{FF2B5EF4-FFF2-40B4-BE49-F238E27FC236}">
                <a16:creationId xmlns:a16="http://schemas.microsoft.com/office/drawing/2014/main" xmlns="" id="{9A2B583D-BF6D-4BE4-A9C4-C4430E299696}"/>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9218" name="备注占位符 2">
            <a:extLst>
              <a:ext uri="{FF2B5EF4-FFF2-40B4-BE49-F238E27FC236}">
                <a16:creationId xmlns:a16="http://schemas.microsoft.com/office/drawing/2014/main" xmlns="" id="{A528F1F9-7452-4AD8-807C-1CB6F3BCC765}"/>
              </a:ext>
            </a:extLst>
          </p:cNvPr>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endParaRPr lang="zh-CN" altLang="en-US"/>
          </a:p>
        </p:txBody>
      </p:sp>
      <p:sp>
        <p:nvSpPr>
          <p:cNvPr id="9219" name="灯片编号占位符 3">
            <a:extLst>
              <a:ext uri="{FF2B5EF4-FFF2-40B4-BE49-F238E27FC236}">
                <a16:creationId xmlns:a16="http://schemas.microsoft.com/office/drawing/2014/main" xmlns="" id="{15D1BEEB-579C-4E0C-BF65-6FED3F25BBE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50D9D832-B0BA-4B9C-8E9F-63461AA1C3E4}" type="slidenum">
              <a:rPr lang="zh-CN" altLang="en-US" sz="1800" smtClean="0"/>
              <a:pPr/>
              <a:t>5</a:t>
            </a:fld>
            <a:endParaRPr lang="zh-CN" altLang="en-US" sz="18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a:extLst>
              <a:ext uri="{FF2B5EF4-FFF2-40B4-BE49-F238E27FC236}">
                <a16:creationId xmlns:a16="http://schemas.microsoft.com/office/drawing/2014/main" xmlns="" id="{7020A820-57E2-4DB8-BE91-768C31759F77}"/>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16386" name="备注占位符 2">
            <a:extLst>
              <a:ext uri="{FF2B5EF4-FFF2-40B4-BE49-F238E27FC236}">
                <a16:creationId xmlns:a16="http://schemas.microsoft.com/office/drawing/2014/main" xmlns="" id="{C9B0F337-1857-46BA-9A6A-46F0F8C99BF9}"/>
              </a:ext>
            </a:extLst>
          </p:cNvPr>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endParaRPr lang="zh-CN" altLang="en-US"/>
          </a:p>
        </p:txBody>
      </p:sp>
      <p:sp>
        <p:nvSpPr>
          <p:cNvPr id="16387" name="页脚占位符 1">
            <a:extLst>
              <a:ext uri="{FF2B5EF4-FFF2-40B4-BE49-F238E27FC236}">
                <a16:creationId xmlns:a16="http://schemas.microsoft.com/office/drawing/2014/main" xmlns="" id="{35D6A125-4188-4D38-AA2A-6E1C18E43F74}"/>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a:t>状元成才路</a:t>
            </a:r>
          </a:p>
        </p:txBody>
      </p:sp>
      <p:sp>
        <p:nvSpPr>
          <p:cNvPr id="16388" name="页眉占位符 2">
            <a:extLst>
              <a:ext uri="{FF2B5EF4-FFF2-40B4-BE49-F238E27FC236}">
                <a16:creationId xmlns:a16="http://schemas.microsoft.com/office/drawing/2014/main" xmlns="" id="{B81163C8-C179-4BEB-9752-EA78C8CEB074}"/>
              </a:ext>
            </a:extLst>
          </p:cNvPr>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a:t>状元成才路</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35545"/>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9756666"/>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45507217"/>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504254706"/>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4822320"/>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1649251"/>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3997475"/>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8166899"/>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6869103"/>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7272329"/>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9525569"/>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4696002"/>
      </p:ext>
    </p:extLst>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84641123"/>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72221"/>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205401"/>
      </p:ext>
    </p:extLst>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6883152"/>
      </p:ext>
    </p:extLst>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59821718"/>
      </p:ext>
    </p:extLst>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5848626"/>
      </p:ext>
    </p:extLst>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8139361"/>
      </p:ext>
    </p:extLst>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2014277"/>
      </p:ext>
    </p:extLst>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9321759"/>
      </p:ext>
    </p:extLst>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9301614"/>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4312687"/>
      </p:ext>
    </p:extLst>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518801"/>
      </p:ext>
    </p:extLst>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8670100"/>
      </p:ext>
    </p:extLst>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1275936"/>
      </p:ext>
    </p:extLst>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0356526"/>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7299393"/>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1179988"/>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1625957"/>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1547550"/>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4921974"/>
      </p:ext>
    </p:extLst>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8418146"/>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30" name="矩形 6">
            <a:extLst>
              <a:ext uri="{FF2B5EF4-FFF2-40B4-BE49-F238E27FC236}">
                <a16:creationId xmlns:a16="http://schemas.microsoft.com/office/drawing/2014/main" xmlns="" id="{F48A45D7-23A6-44CE-922F-B55654C1A599}"/>
              </a:ext>
            </a:extLst>
          </p:cNvPr>
          <p:cNvSpPr>
            <a:spLocks noChangeArrowheads="1"/>
          </p:cNvSpPr>
          <p:nvPr/>
        </p:nvSpPr>
        <p:spPr bwMode="auto">
          <a:xfrm>
            <a:off x="4848441" y="69850"/>
            <a:ext cx="292612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Tx/>
              <a:buNone/>
              <a:defRPr/>
            </a:pPr>
            <a:r>
              <a:rPr kumimoji="1" lang="en-US" altLang="zh-CN" sz="2800" b="1" baseline="0" noProof="1">
                <a:solidFill>
                  <a:srgbClr val="A11111"/>
                </a:solidFill>
                <a:effectLst/>
                <a:latin typeface="宋体" panose="02010600030101010101" pitchFamily="2" charset="-122"/>
                <a:ea typeface="宋体" panose="02010600030101010101" pitchFamily="2" charset="-122"/>
                <a:sym typeface="+mn-ea"/>
              </a:rPr>
              <a:t>8</a:t>
            </a:r>
            <a:r>
              <a:rPr lang="en-US" altLang="zh-CN" sz="2800" b="1" baseline="30000" noProof="1" smtClean="0">
                <a:solidFill>
                  <a:srgbClr val="C00000"/>
                </a:solidFill>
                <a:effectLst/>
                <a:latin typeface="Kaiti SC"/>
                <a:ea typeface="宋体" panose="02010600030101010101" pitchFamily="2" charset="-122"/>
                <a:sym typeface="+mn-ea"/>
              </a:rPr>
              <a:t>*</a:t>
            </a:r>
            <a:r>
              <a:rPr kumimoji="1" lang="en-US" altLang="zh-CN" sz="2800" b="1" dirty="0" smtClean="0">
                <a:solidFill>
                  <a:srgbClr val="A11111"/>
                </a:solidFill>
                <a:effectLst/>
                <a:latin typeface="宋体" panose="02010600030101010101" pitchFamily="2" charset="-122"/>
                <a:sym typeface="+mn-ea"/>
              </a:rPr>
              <a:t> </a:t>
            </a:r>
            <a:r>
              <a:rPr kumimoji="1" lang="zh-CN" altLang="en-US" sz="2400" b="1" dirty="0">
                <a:solidFill>
                  <a:srgbClr val="A11111"/>
                </a:solidFill>
                <a:latin typeface="宋体" panose="02010600030101010101" pitchFamily="2" charset="-122"/>
                <a:sym typeface="+mn-ea"/>
              </a:rPr>
              <a:t>列夫</a:t>
            </a:r>
            <a:r>
              <a:rPr kumimoji="1" lang="en-US" altLang="zh-CN" sz="2400" b="1" dirty="0">
                <a:solidFill>
                  <a:srgbClr val="A11111"/>
                </a:solidFill>
                <a:latin typeface="宋体" panose="02010600030101010101" pitchFamily="2" charset="-122"/>
                <a:sym typeface="+mn-ea"/>
              </a:rPr>
              <a:t>·</a:t>
            </a:r>
            <a:r>
              <a:rPr kumimoji="1" lang="zh-CN" altLang="en-US" sz="2400" b="1" dirty="0">
                <a:solidFill>
                  <a:srgbClr val="A11111"/>
                </a:solidFill>
                <a:latin typeface="宋体" panose="02010600030101010101" pitchFamily="2" charset="-122"/>
                <a:sym typeface="+mn-ea"/>
              </a:rPr>
              <a:t>托尔斯泰</a:t>
            </a:r>
            <a:r>
              <a:rPr kumimoji="1" lang="en-US" altLang="zh-CN" sz="2400" b="1" dirty="0">
                <a:solidFill>
                  <a:srgbClr val="A11111"/>
                </a:solidFill>
                <a:latin typeface="宋体" panose="02010600030101010101" pitchFamily="2" charset="-122"/>
                <a:sym typeface="+mn-ea"/>
              </a:rPr>
              <a:t>/</a:t>
            </a:r>
          </a:p>
        </p:txBody>
      </p:sp>
      <p:pic>
        <p:nvPicPr>
          <p:cNvPr id="1029" name="Picture 21" descr="https://timgsa.baidu.com/timg?image&amp;quality=80&amp;size=b9999_10000&amp;sec=1554273784904&amp;di=bad335fd18b5198c7f10bf8d3b20c69a&amp;imgtype=0&amp;src=http%3A%2F%2Fcdnimg103.lizhi.fm%2Faudio_cover%2F2016%2F08%2F24%2F2552872099184330247_320x320.jpg">
            <a:extLst>
              <a:ext uri="{FF2B5EF4-FFF2-40B4-BE49-F238E27FC236}">
                <a16:creationId xmlns:a16="http://schemas.microsoft.com/office/drawing/2014/main" xmlns="" id="{CEE84382-6388-4A20-BDD4-439BBCFFED14}"/>
              </a:ext>
            </a:extLst>
          </p:cNvPr>
          <p:cNvPicPr>
            <a:picLocks noChangeAspect="1" noChangeArrowheads="1"/>
          </p:cNvPicPr>
          <p:nvPr userDrawn="1"/>
        </p:nvPicPr>
        <p:blipFill>
          <a:blip r:embed="rId35" cstate="print">
            <a:extLst>
              <a:ext uri="{28A0092B-C50C-407E-A947-70E740481C1C}">
                <a14:useLocalDpi xmlns:a14="http://schemas.microsoft.com/office/drawing/2010/main" val="0"/>
              </a:ext>
            </a:extLst>
          </a:blip>
          <a:srcRect/>
          <a:stretch>
            <a:fillRect/>
          </a:stretch>
        </p:blipFill>
        <p:spPr bwMode="auto">
          <a:xfrm>
            <a:off x="8024813" y="4002088"/>
            <a:ext cx="1079500"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Administrator\Desktop\初中七彩课堂图标.png"/>
          <p:cNvPicPr>
            <a:picLocks noChangeAspect="1" noChangeArrowheads="1"/>
          </p:cNvPicPr>
          <p:nvPr userDrawn="1"/>
        </p:nvPicPr>
        <p:blipFill>
          <a:blip r:embed="rId36"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93" r:id="rId1"/>
    <p:sldLayoutId id="2147483692" r:id="rId2"/>
    <p:sldLayoutId id="2147483691" r:id="rId3"/>
    <p:sldLayoutId id="2147483690" r:id="rId4"/>
    <p:sldLayoutId id="2147483689" r:id="rId5"/>
    <p:sldLayoutId id="2147483688" r:id="rId6"/>
    <p:sldLayoutId id="2147483687" r:id="rId7"/>
    <p:sldLayoutId id="2147483686" r:id="rId8"/>
    <p:sldLayoutId id="2147483685" r:id="rId9"/>
    <p:sldLayoutId id="2147483684" r:id="rId10"/>
    <p:sldLayoutId id="2147483683" r:id="rId11"/>
    <p:sldLayoutId id="2147483682" r:id="rId12"/>
    <p:sldLayoutId id="2147483681" r:id="rId13"/>
    <p:sldLayoutId id="2147483680" r:id="rId14"/>
    <p:sldLayoutId id="2147483679" r:id="rId15"/>
    <p:sldLayoutId id="2147483678" r:id="rId16"/>
    <p:sldLayoutId id="2147483677" r:id="rId17"/>
    <p:sldLayoutId id="2147483676" r:id="rId18"/>
    <p:sldLayoutId id="2147483675" r:id="rId19"/>
    <p:sldLayoutId id="2147483674" r:id="rId20"/>
    <p:sldLayoutId id="2147483673" r:id="rId21"/>
    <p:sldLayoutId id="2147483672" r:id="rId22"/>
    <p:sldLayoutId id="2147483671" r:id="rId23"/>
    <p:sldLayoutId id="2147483670" r:id="rId24"/>
    <p:sldLayoutId id="2147483669" r:id="rId25"/>
    <p:sldLayoutId id="2147483668" r:id="rId26"/>
    <p:sldLayoutId id="2147483667" r:id="rId27"/>
    <p:sldLayoutId id="2147483666" r:id="rId28"/>
    <p:sldLayoutId id="2147483665" r:id="rId29"/>
    <p:sldLayoutId id="2147483664" r:id="rId30"/>
    <p:sldLayoutId id="2147483663" r:id="rId31"/>
    <p:sldLayoutId id="2147483662" r:id="rId32"/>
    <p:sldLayoutId id="2147483661" r:id="rId33"/>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9.xml"/><Relationship Id="rId6" Type="http://schemas.openxmlformats.org/officeDocument/2006/relationships/image" Target="../media/image2.png"/><Relationship Id="rId5" Type="http://schemas.openxmlformats.org/officeDocument/2006/relationships/slide" Target="slide27.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a:extLst>
              <a:ext uri="{FF2B5EF4-FFF2-40B4-BE49-F238E27FC236}">
                <a16:creationId xmlns:a16="http://schemas.microsoft.com/office/drawing/2014/main" xmlns="" id="{3199BEA4-B5B7-4BBB-A474-1D4002B39A87}"/>
              </a:ext>
            </a:extLst>
          </p:cNvPr>
          <p:cNvSpPr>
            <a:spLocks noChangeArrowheads="1"/>
          </p:cNvSpPr>
          <p:nvPr/>
        </p:nvSpPr>
        <p:spPr bwMode="auto">
          <a:xfrm>
            <a:off x="503238" y="585788"/>
            <a:ext cx="8137525"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zh-CN" altLang="en-US" sz="2800" b="1" dirty="0">
                <a:latin typeface="楷体" panose="02010609060101010101" pitchFamily="49" charset="-122"/>
                <a:ea typeface="楷体" panose="02010609060101010101" pitchFamily="49" charset="-122"/>
              </a:rPr>
              <a:t>    同学们，有一位巨著</a:t>
            </a:r>
            <a:r>
              <a:rPr lang="zh-CN" altLang="en-US" sz="2800" b="1" dirty="0" smtClean="0">
                <a:latin typeface="楷体" panose="02010609060101010101" pitchFamily="49" charset="-122"/>
                <a:ea typeface="楷体" panose="02010609060101010101" pitchFamily="49" charset="-122"/>
              </a:rPr>
              <a:t>累累、在</a:t>
            </a:r>
            <a:r>
              <a:rPr lang="zh-CN" altLang="en-US" sz="2800" b="1" dirty="0">
                <a:latin typeface="楷体" panose="02010609060101010101" pitchFamily="49" charset="-122"/>
                <a:ea typeface="楷体" panose="02010609060101010101" pitchFamily="49" charset="-122"/>
              </a:rPr>
              <a:t>俄国文坛驰骋了近六十年的文学大师，因其真实深刻地再现了俄国社会生活而被列宁誉为“俄国革命的镜子”。</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战争与和平</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安娜</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卡列尼娜</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复活</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是代表他艺术高峰的三部长篇小说。</a:t>
            </a:r>
            <a:endParaRPr lang="en-US" altLang="zh-CN" sz="2800" b="1" dirty="0">
              <a:latin typeface="楷体" panose="02010609060101010101" pitchFamily="49" charset="-122"/>
              <a:ea typeface="楷体" panose="02010609060101010101" pitchFamily="49" charset="-122"/>
            </a:endParaRPr>
          </a:p>
          <a:p>
            <a:pPr eaLnBrk="0" hangingPunct="0">
              <a:lnSpc>
                <a:spcPct val="150000"/>
              </a:lnSpc>
            </a:pPr>
            <a:r>
              <a:rPr lang="zh-CN" altLang="en-US" sz="2800" b="1" dirty="0">
                <a:latin typeface="楷体" panose="02010609060101010101" pitchFamily="49" charset="-122"/>
                <a:ea typeface="楷体" panose="02010609060101010101" pitchFamily="49" charset="-122"/>
              </a:rPr>
              <a:t>    你们知道他是谁吗？</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7" name="组合 2">
            <a:extLst>
              <a:ext uri="{FF2B5EF4-FFF2-40B4-BE49-F238E27FC236}">
                <a16:creationId xmlns:a16="http://schemas.microsoft.com/office/drawing/2014/main" xmlns="" id="{424AF676-9BD9-49B7-8BA5-74AA76854D19}"/>
              </a:ext>
            </a:extLst>
          </p:cNvPr>
          <p:cNvGrpSpPr>
            <a:grpSpLocks/>
          </p:cNvGrpSpPr>
          <p:nvPr/>
        </p:nvGrpSpPr>
        <p:grpSpPr bwMode="auto">
          <a:xfrm>
            <a:off x="482600" y="569913"/>
            <a:ext cx="1497013" cy="566737"/>
            <a:chOff x="752475" y="598488"/>
            <a:chExt cx="1497013" cy="566737"/>
          </a:xfrm>
        </p:grpSpPr>
        <p:sp>
          <p:nvSpPr>
            <p:cNvPr id="57" name="圆角矩形 56">
              <a:extLst>
                <a:ext uri="{FF2B5EF4-FFF2-40B4-BE49-F238E27FC236}">
                  <a16:creationId xmlns:a16="http://schemas.microsoft.com/office/drawing/2014/main" xmlns="" id="{9E8DD515-1EC7-4244-9ED6-F997160E0095}"/>
                </a:ext>
              </a:extLst>
            </p:cNvPr>
            <p:cNvSpPr/>
            <p:nvPr/>
          </p:nvSpPr>
          <p:spPr>
            <a:xfrm rot="20326116">
              <a:off x="1746250" y="719138"/>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8" name="圆角矩形 57">
              <a:extLst>
                <a:ext uri="{FF2B5EF4-FFF2-40B4-BE49-F238E27FC236}">
                  <a16:creationId xmlns:a16="http://schemas.microsoft.com/office/drawing/2014/main" xmlns="" id="{7DA6291E-7B02-413F-BD10-C5D30444CCB8}"/>
                </a:ext>
              </a:extLst>
            </p:cNvPr>
            <p:cNvSpPr/>
            <p:nvPr/>
          </p:nvSpPr>
          <p:spPr>
            <a:xfrm rot="319204">
              <a:off x="12588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9" name="圆角矩形 58">
              <a:extLst>
                <a:ext uri="{FF2B5EF4-FFF2-40B4-BE49-F238E27FC236}">
                  <a16:creationId xmlns:a16="http://schemas.microsoft.com/office/drawing/2014/main" xmlns="" id="{7A2A102C-8360-4BEA-901A-1E32125B6015}"/>
                </a:ext>
              </a:extLst>
            </p:cNvPr>
            <p:cNvSpPr/>
            <p:nvPr/>
          </p:nvSpPr>
          <p:spPr>
            <a:xfrm rot="21148334">
              <a:off x="7874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4341" name="矩形 1">
              <a:extLst>
                <a:ext uri="{FF2B5EF4-FFF2-40B4-BE49-F238E27FC236}">
                  <a16:creationId xmlns:a16="http://schemas.microsoft.com/office/drawing/2014/main" xmlns="" id="{81F25099-5782-4F91-9C64-74309E2FACCA}"/>
                </a:ext>
              </a:extLst>
            </p:cNvPr>
            <p:cNvSpPr>
              <a:spLocks noChangeArrowheads="1"/>
            </p:cNvSpPr>
            <p:nvPr/>
          </p:nvSpPr>
          <p:spPr bwMode="auto">
            <a:xfrm>
              <a:off x="752475" y="598488"/>
              <a:ext cx="1497013"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读一读</a:t>
              </a:r>
            </a:p>
          </p:txBody>
        </p:sp>
      </p:grpSp>
      <p:sp>
        <p:nvSpPr>
          <p:cNvPr id="48" name="矩形 47">
            <a:extLst>
              <a:ext uri="{FF2B5EF4-FFF2-40B4-BE49-F238E27FC236}">
                <a16:creationId xmlns:a16="http://schemas.microsoft.com/office/drawing/2014/main" xmlns="" id="{8597FA7D-56A4-4ABD-ACC3-10A8CE41D28A}"/>
              </a:ext>
            </a:extLst>
          </p:cNvPr>
          <p:cNvSpPr>
            <a:spLocks noChangeArrowheads="1"/>
          </p:cNvSpPr>
          <p:nvPr/>
        </p:nvSpPr>
        <p:spPr bwMode="auto">
          <a:xfrm>
            <a:off x="3995738" y="2914650"/>
            <a:ext cx="6985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胡</a:t>
            </a:r>
            <a:endParaRPr lang="zh-CN" altLang="en-US"/>
          </a:p>
        </p:txBody>
      </p:sp>
      <p:sp>
        <p:nvSpPr>
          <p:cNvPr id="14343" name="矩形 48">
            <a:extLst>
              <a:ext uri="{FF2B5EF4-FFF2-40B4-BE49-F238E27FC236}">
                <a16:creationId xmlns:a16="http://schemas.microsoft.com/office/drawing/2014/main" xmlns="" id="{ED69BCBA-EEAD-4A42-90D7-BE07F14DF4A8}"/>
              </a:ext>
            </a:extLst>
          </p:cNvPr>
          <p:cNvSpPr>
            <a:spLocks noChangeArrowheads="1"/>
          </p:cNvSpPr>
          <p:nvPr/>
        </p:nvSpPr>
        <p:spPr bwMode="auto">
          <a:xfrm>
            <a:off x="4572000" y="2914650"/>
            <a:ext cx="696913"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髭</a:t>
            </a:r>
            <a:endParaRPr lang="zh-CN" altLang="en-US" u="sng">
              <a:solidFill>
                <a:srgbClr val="FF0000"/>
              </a:solidFill>
            </a:endParaRPr>
          </a:p>
        </p:txBody>
      </p:sp>
      <p:sp>
        <p:nvSpPr>
          <p:cNvPr id="50" name="矩形 49">
            <a:extLst>
              <a:ext uri="{FF2B5EF4-FFF2-40B4-BE49-F238E27FC236}">
                <a16:creationId xmlns:a16="http://schemas.microsoft.com/office/drawing/2014/main" xmlns="" id="{BAA46F21-3784-4D81-9807-CAAF9B92AD41}"/>
              </a:ext>
            </a:extLst>
          </p:cNvPr>
          <p:cNvSpPr>
            <a:spLocks noChangeArrowheads="1"/>
          </p:cNvSpPr>
          <p:nvPr/>
        </p:nvSpPr>
        <p:spPr bwMode="auto">
          <a:xfrm>
            <a:off x="4572000" y="2481263"/>
            <a:ext cx="4905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solidFill>
                  <a:srgbClr val="000000"/>
                </a:solidFill>
                <a:latin typeface="汉语拼音" pitchFamily="34" charset="0"/>
                <a:ea typeface="楷体" panose="02010609060101010101" pitchFamily="49" charset="-122"/>
              </a:rPr>
              <a:t>zī</a:t>
            </a:r>
            <a:endParaRPr lang="zh-CN" altLang="en-US" sz="2800">
              <a:latin typeface="汉语拼音" pitchFamily="34" charset="0"/>
              <a:cs typeface="汉语拼音" pitchFamily="34" charset="0"/>
            </a:endParaRPr>
          </a:p>
        </p:txBody>
      </p:sp>
      <p:sp>
        <p:nvSpPr>
          <p:cNvPr id="51" name="矩形 50">
            <a:extLst>
              <a:ext uri="{FF2B5EF4-FFF2-40B4-BE49-F238E27FC236}">
                <a16:creationId xmlns:a16="http://schemas.microsoft.com/office/drawing/2014/main" xmlns="" id="{2856E4D3-CA05-47C7-AD98-0D79CB55F4B8}"/>
              </a:ext>
            </a:extLst>
          </p:cNvPr>
          <p:cNvSpPr>
            <a:spLocks noChangeArrowheads="1"/>
          </p:cNvSpPr>
          <p:nvPr/>
        </p:nvSpPr>
        <p:spPr bwMode="auto">
          <a:xfrm>
            <a:off x="3906838" y="168910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长</a:t>
            </a:r>
            <a:endParaRPr lang="zh-CN" altLang="en-US"/>
          </a:p>
        </p:txBody>
      </p:sp>
      <p:sp>
        <p:nvSpPr>
          <p:cNvPr id="14346" name="矩形 51">
            <a:extLst>
              <a:ext uri="{FF2B5EF4-FFF2-40B4-BE49-F238E27FC236}">
                <a16:creationId xmlns:a16="http://schemas.microsoft.com/office/drawing/2014/main" xmlns="" id="{B8F02E7F-6CF9-4803-9845-F9879E3631AC}"/>
              </a:ext>
            </a:extLst>
          </p:cNvPr>
          <p:cNvSpPr>
            <a:spLocks noChangeArrowheads="1"/>
          </p:cNvSpPr>
          <p:nvPr/>
        </p:nvSpPr>
        <p:spPr bwMode="auto">
          <a:xfrm>
            <a:off x="4483100" y="1689100"/>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髯</a:t>
            </a:r>
            <a:endParaRPr lang="zh-CN" altLang="en-US" u="sng">
              <a:solidFill>
                <a:srgbClr val="FF0000"/>
              </a:solidFill>
            </a:endParaRPr>
          </a:p>
        </p:txBody>
      </p:sp>
      <p:sp>
        <p:nvSpPr>
          <p:cNvPr id="53" name="矩形 52">
            <a:extLst>
              <a:ext uri="{FF2B5EF4-FFF2-40B4-BE49-F238E27FC236}">
                <a16:creationId xmlns:a16="http://schemas.microsoft.com/office/drawing/2014/main" xmlns="" id="{4C7453AB-9E53-452F-B03E-49616D4714F8}"/>
              </a:ext>
            </a:extLst>
          </p:cNvPr>
          <p:cNvSpPr>
            <a:spLocks noChangeArrowheads="1"/>
          </p:cNvSpPr>
          <p:nvPr/>
        </p:nvSpPr>
        <p:spPr bwMode="auto">
          <a:xfrm>
            <a:off x="4433888" y="1257300"/>
            <a:ext cx="7635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solidFill>
                  <a:srgbClr val="000000"/>
                </a:solidFill>
                <a:latin typeface="汉语拼音" pitchFamily="34" charset="0"/>
                <a:ea typeface="楷体" panose="02010609060101010101" pitchFamily="49" charset="-122"/>
              </a:rPr>
              <a:t>rán</a:t>
            </a:r>
            <a:endParaRPr lang="zh-CN" altLang="en-US" sz="2800">
              <a:latin typeface="汉语拼音" pitchFamily="34" charset="0"/>
              <a:cs typeface="汉语拼音" pitchFamily="34" charset="0"/>
            </a:endParaRPr>
          </a:p>
        </p:txBody>
      </p:sp>
      <p:sp>
        <p:nvSpPr>
          <p:cNvPr id="14348" name="矩形 53">
            <a:extLst>
              <a:ext uri="{FF2B5EF4-FFF2-40B4-BE49-F238E27FC236}">
                <a16:creationId xmlns:a16="http://schemas.microsoft.com/office/drawing/2014/main" xmlns="" id="{95643805-25A0-4871-A5D2-D15477CF3E9A}"/>
              </a:ext>
            </a:extLst>
          </p:cNvPr>
          <p:cNvSpPr>
            <a:spLocks noChangeArrowheads="1"/>
          </p:cNvSpPr>
          <p:nvPr/>
        </p:nvSpPr>
        <p:spPr bwMode="auto">
          <a:xfrm>
            <a:off x="628650" y="2914650"/>
            <a:ext cx="696913"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黝</a:t>
            </a:r>
            <a:endParaRPr lang="zh-CN" altLang="en-US" sz="4000" u="sng">
              <a:solidFill>
                <a:srgbClr val="FF0000"/>
              </a:solidFill>
            </a:endParaRPr>
          </a:p>
        </p:txBody>
      </p:sp>
      <p:sp>
        <p:nvSpPr>
          <p:cNvPr id="55" name="矩形 54">
            <a:extLst>
              <a:ext uri="{FF2B5EF4-FFF2-40B4-BE49-F238E27FC236}">
                <a16:creationId xmlns:a16="http://schemas.microsoft.com/office/drawing/2014/main" xmlns="" id="{938D426C-022B-4C68-8BAE-92ED7397A6C8}"/>
              </a:ext>
            </a:extLst>
          </p:cNvPr>
          <p:cNvSpPr>
            <a:spLocks noChangeArrowheads="1"/>
          </p:cNvSpPr>
          <p:nvPr/>
        </p:nvSpPr>
        <p:spPr bwMode="auto">
          <a:xfrm>
            <a:off x="1204913" y="2914650"/>
            <a:ext cx="696912"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黑</a:t>
            </a:r>
            <a:endParaRPr lang="zh-CN" altLang="en-US"/>
          </a:p>
        </p:txBody>
      </p:sp>
      <p:sp>
        <p:nvSpPr>
          <p:cNvPr id="56" name="矩形 55">
            <a:extLst>
              <a:ext uri="{FF2B5EF4-FFF2-40B4-BE49-F238E27FC236}">
                <a16:creationId xmlns:a16="http://schemas.microsoft.com/office/drawing/2014/main" xmlns="" id="{A60EA3FB-DCF0-43E1-A853-B746E863DB5C}"/>
              </a:ext>
            </a:extLst>
          </p:cNvPr>
          <p:cNvSpPr>
            <a:spLocks noChangeArrowheads="1"/>
          </p:cNvSpPr>
          <p:nvPr/>
        </p:nvSpPr>
        <p:spPr bwMode="auto">
          <a:xfrm>
            <a:off x="557213" y="2481263"/>
            <a:ext cx="7921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solidFill>
                  <a:srgbClr val="000000"/>
                </a:solidFill>
                <a:latin typeface="汉语拼音" pitchFamily="34" charset="0"/>
                <a:ea typeface="楷体" panose="02010609060101010101" pitchFamily="49" charset="-122"/>
              </a:rPr>
              <a:t>yǒu</a:t>
            </a:r>
            <a:endParaRPr lang="zh-CN" altLang="en-US" sz="2800">
              <a:latin typeface="汉语拼音" pitchFamily="34" charset="0"/>
              <a:cs typeface="汉语拼音" pitchFamily="34" charset="0"/>
            </a:endParaRPr>
          </a:p>
        </p:txBody>
      </p:sp>
      <p:sp>
        <p:nvSpPr>
          <p:cNvPr id="60" name="矩形 59">
            <a:extLst>
              <a:ext uri="{FF2B5EF4-FFF2-40B4-BE49-F238E27FC236}">
                <a16:creationId xmlns:a16="http://schemas.microsoft.com/office/drawing/2014/main" xmlns="" id="{A9113C93-3052-46D0-B2B1-23DC51E54B76}"/>
              </a:ext>
            </a:extLst>
          </p:cNvPr>
          <p:cNvSpPr>
            <a:spLocks noChangeArrowheads="1"/>
          </p:cNvSpPr>
          <p:nvPr/>
        </p:nvSpPr>
        <p:spPr bwMode="auto">
          <a:xfrm>
            <a:off x="5597525" y="1689100"/>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latin typeface="楷体" panose="02010609060101010101" pitchFamily="49" charset="-122"/>
                <a:ea typeface="楷体" panose="02010609060101010101" pitchFamily="49" charset="-122"/>
              </a:rPr>
              <a:t>禁</a:t>
            </a:r>
            <a:endParaRPr lang="zh-CN" altLang="en-US"/>
          </a:p>
        </p:txBody>
      </p:sp>
      <p:sp>
        <p:nvSpPr>
          <p:cNvPr id="14352" name="矩形 63">
            <a:extLst>
              <a:ext uri="{FF2B5EF4-FFF2-40B4-BE49-F238E27FC236}">
                <a16:creationId xmlns:a16="http://schemas.microsoft.com/office/drawing/2014/main" xmlns="" id="{534DC566-ED69-4FEA-B1F2-4D299AF25E4F}"/>
              </a:ext>
            </a:extLst>
          </p:cNvPr>
          <p:cNvSpPr>
            <a:spLocks noChangeArrowheads="1"/>
          </p:cNvSpPr>
          <p:nvPr/>
        </p:nvSpPr>
        <p:spPr bwMode="auto">
          <a:xfrm>
            <a:off x="6100763" y="168910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锢</a:t>
            </a:r>
            <a:endParaRPr lang="zh-CN" altLang="en-US" u="sng">
              <a:solidFill>
                <a:srgbClr val="FF0000"/>
              </a:solidFill>
            </a:endParaRPr>
          </a:p>
        </p:txBody>
      </p:sp>
      <p:sp>
        <p:nvSpPr>
          <p:cNvPr id="67" name="矩形 66">
            <a:extLst>
              <a:ext uri="{FF2B5EF4-FFF2-40B4-BE49-F238E27FC236}">
                <a16:creationId xmlns:a16="http://schemas.microsoft.com/office/drawing/2014/main" xmlns="" id="{8CA5B008-3AF6-47AC-8FE1-1E8483B0D3E4}"/>
              </a:ext>
            </a:extLst>
          </p:cNvPr>
          <p:cNvSpPr>
            <a:spLocks noChangeArrowheads="1"/>
          </p:cNvSpPr>
          <p:nvPr/>
        </p:nvSpPr>
        <p:spPr bwMode="auto">
          <a:xfrm>
            <a:off x="6100763" y="1257300"/>
            <a:ext cx="6032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solidFill>
                  <a:srgbClr val="000000"/>
                </a:solidFill>
                <a:latin typeface="汉语拼音" pitchFamily="34" charset="0"/>
                <a:ea typeface="楷体" panose="02010609060101010101" pitchFamily="49" charset="-122"/>
              </a:rPr>
              <a:t>gù</a:t>
            </a:r>
            <a:endParaRPr lang="zh-CN" altLang="en-US" sz="2800">
              <a:latin typeface="汉语拼音" pitchFamily="34" charset="0"/>
              <a:cs typeface="汉语拼音" pitchFamily="34" charset="0"/>
            </a:endParaRPr>
          </a:p>
        </p:txBody>
      </p:sp>
      <p:sp>
        <p:nvSpPr>
          <p:cNvPr id="14354" name="矩形 68">
            <a:extLst>
              <a:ext uri="{FF2B5EF4-FFF2-40B4-BE49-F238E27FC236}">
                <a16:creationId xmlns:a16="http://schemas.microsoft.com/office/drawing/2014/main" xmlns="" id="{C9DFE02C-7E2A-4728-945E-A95A8AAA000E}"/>
              </a:ext>
            </a:extLst>
          </p:cNvPr>
          <p:cNvSpPr>
            <a:spLocks noChangeArrowheads="1"/>
          </p:cNvSpPr>
          <p:nvPr/>
        </p:nvSpPr>
        <p:spPr bwMode="auto">
          <a:xfrm>
            <a:off x="652463" y="168910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鬈</a:t>
            </a:r>
            <a:endParaRPr lang="zh-CN" altLang="en-US" u="sng">
              <a:solidFill>
                <a:srgbClr val="FF0000"/>
              </a:solidFill>
            </a:endParaRPr>
          </a:p>
        </p:txBody>
      </p:sp>
      <p:sp>
        <p:nvSpPr>
          <p:cNvPr id="72" name="矩形 71">
            <a:extLst>
              <a:ext uri="{FF2B5EF4-FFF2-40B4-BE49-F238E27FC236}">
                <a16:creationId xmlns:a16="http://schemas.microsoft.com/office/drawing/2014/main" xmlns="" id="{9CFDA787-BFF8-4FB1-8709-5206872E9555}"/>
              </a:ext>
            </a:extLst>
          </p:cNvPr>
          <p:cNvSpPr>
            <a:spLocks noChangeArrowheads="1"/>
          </p:cNvSpPr>
          <p:nvPr/>
        </p:nvSpPr>
        <p:spPr bwMode="auto">
          <a:xfrm>
            <a:off x="1217613" y="1727200"/>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发</a:t>
            </a:r>
            <a:endParaRPr lang="zh-CN" altLang="en-US"/>
          </a:p>
        </p:txBody>
      </p:sp>
      <p:sp>
        <p:nvSpPr>
          <p:cNvPr id="73" name="矩形 72">
            <a:extLst>
              <a:ext uri="{FF2B5EF4-FFF2-40B4-BE49-F238E27FC236}">
                <a16:creationId xmlns:a16="http://schemas.microsoft.com/office/drawing/2014/main" xmlns="" id="{7C755248-8047-4ED8-B85C-B5C1094F4EE7}"/>
              </a:ext>
            </a:extLst>
          </p:cNvPr>
          <p:cNvSpPr>
            <a:spLocks noChangeArrowheads="1"/>
          </p:cNvSpPr>
          <p:nvPr/>
        </p:nvSpPr>
        <p:spPr bwMode="auto">
          <a:xfrm>
            <a:off x="528638" y="1257300"/>
            <a:ext cx="10112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solidFill>
                  <a:srgbClr val="000000"/>
                </a:solidFill>
                <a:latin typeface="汉语拼音" pitchFamily="34" charset="0"/>
                <a:ea typeface="楷体" panose="02010609060101010101" pitchFamily="49" charset="-122"/>
              </a:rPr>
              <a:t>quán</a:t>
            </a:r>
            <a:endParaRPr lang="zh-CN" altLang="en-US" sz="2800">
              <a:latin typeface="汉语拼音" pitchFamily="34" charset="0"/>
              <a:cs typeface="汉语拼音" pitchFamily="34" charset="0"/>
            </a:endParaRPr>
          </a:p>
        </p:txBody>
      </p:sp>
      <p:sp>
        <p:nvSpPr>
          <p:cNvPr id="14357" name="矩形 76">
            <a:extLst>
              <a:ext uri="{FF2B5EF4-FFF2-40B4-BE49-F238E27FC236}">
                <a16:creationId xmlns:a16="http://schemas.microsoft.com/office/drawing/2014/main" xmlns="" id="{98743A99-8DE8-4C28-B9E5-CE7B4ACBDECB}"/>
              </a:ext>
            </a:extLst>
          </p:cNvPr>
          <p:cNvSpPr>
            <a:spLocks noChangeArrowheads="1"/>
          </p:cNvSpPr>
          <p:nvPr/>
        </p:nvSpPr>
        <p:spPr bwMode="auto">
          <a:xfrm>
            <a:off x="2309813" y="2914650"/>
            <a:ext cx="696912"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滞</a:t>
            </a:r>
            <a:endParaRPr lang="zh-CN" altLang="en-US" u="sng">
              <a:solidFill>
                <a:srgbClr val="FF0000"/>
              </a:solidFill>
            </a:endParaRPr>
          </a:p>
        </p:txBody>
      </p:sp>
      <p:sp>
        <p:nvSpPr>
          <p:cNvPr id="79" name="矩形 78">
            <a:extLst>
              <a:ext uri="{FF2B5EF4-FFF2-40B4-BE49-F238E27FC236}">
                <a16:creationId xmlns:a16="http://schemas.microsoft.com/office/drawing/2014/main" xmlns="" id="{8F8A9D85-4C52-4FD0-8477-6CFC45C3F692}"/>
              </a:ext>
            </a:extLst>
          </p:cNvPr>
          <p:cNvSpPr>
            <a:spLocks noChangeArrowheads="1"/>
          </p:cNvSpPr>
          <p:nvPr/>
        </p:nvSpPr>
        <p:spPr bwMode="auto">
          <a:xfrm>
            <a:off x="2862263" y="2914650"/>
            <a:ext cx="696912"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留</a:t>
            </a:r>
            <a:endParaRPr lang="zh-CN" altLang="en-US"/>
          </a:p>
        </p:txBody>
      </p:sp>
      <p:sp>
        <p:nvSpPr>
          <p:cNvPr id="83" name="矩形 82">
            <a:extLst>
              <a:ext uri="{FF2B5EF4-FFF2-40B4-BE49-F238E27FC236}">
                <a16:creationId xmlns:a16="http://schemas.microsoft.com/office/drawing/2014/main" xmlns="" id="{16B4CE78-C4AC-4AE3-B908-EC5156583DBF}"/>
              </a:ext>
            </a:extLst>
          </p:cNvPr>
          <p:cNvSpPr>
            <a:spLocks noChangeArrowheads="1"/>
          </p:cNvSpPr>
          <p:nvPr/>
        </p:nvSpPr>
        <p:spPr bwMode="auto">
          <a:xfrm>
            <a:off x="2381250" y="2481263"/>
            <a:ext cx="6746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dirty="0" err="1">
                <a:solidFill>
                  <a:srgbClr val="000000"/>
                </a:solidFill>
                <a:latin typeface="汉语拼音" pitchFamily="34" charset="0"/>
                <a:ea typeface="楷体" panose="02010609060101010101" pitchFamily="49" charset="-122"/>
              </a:rPr>
              <a:t>zhì</a:t>
            </a:r>
            <a:endParaRPr lang="zh-CN" altLang="en-US" sz="2800" dirty="0">
              <a:latin typeface="汉语拼音" pitchFamily="34" charset="0"/>
              <a:cs typeface="汉语拼音" pitchFamily="34" charset="0"/>
            </a:endParaRPr>
          </a:p>
        </p:txBody>
      </p:sp>
      <p:sp>
        <p:nvSpPr>
          <p:cNvPr id="14360" name="矩形 85">
            <a:extLst>
              <a:ext uri="{FF2B5EF4-FFF2-40B4-BE49-F238E27FC236}">
                <a16:creationId xmlns:a16="http://schemas.microsoft.com/office/drawing/2014/main" xmlns="" id="{1B8116CB-FF69-4585-8526-C2C9510B56A8}"/>
              </a:ext>
            </a:extLst>
          </p:cNvPr>
          <p:cNvSpPr>
            <a:spLocks noChangeArrowheads="1"/>
          </p:cNvSpPr>
          <p:nvPr/>
        </p:nvSpPr>
        <p:spPr bwMode="auto">
          <a:xfrm>
            <a:off x="5651500" y="2914650"/>
            <a:ext cx="696913"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颔</a:t>
            </a:r>
            <a:endParaRPr lang="zh-CN" altLang="en-US" u="sng">
              <a:solidFill>
                <a:srgbClr val="FF0000"/>
              </a:solidFill>
            </a:endParaRPr>
          </a:p>
        </p:txBody>
      </p:sp>
      <p:sp>
        <p:nvSpPr>
          <p:cNvPr id="88" name="矩形 87">
            <a:extLst>
              <a:ext uri="{FF2B5EF4-FFF2-40B4-BE49-F238E27FC236}">
                <a16:creationId xmlns:a16="http://schemas.microsoft.com/office/drawing/2014/main" xmlns="" id="{6A99BA44-D2D3-4C9B-9D04-35C3539A5EF1}"/>
              </a:ext>
            </a:extLst>
          </p:cNvPr>
          <p:cNvSpPr>
            <a:spLocks noChangeArrowheads="1"/>
          </p:cNvSpPr>
          <p:nvPr/>
        </p:nvSpPr>
        <p:spPr bwMode="auto">
          <a:xfrm>
            <a:off x="6154738" y="2914650"/>
            <a:ext cx="6985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首</a:t>
            </a:r>
            <a:endParaRPr lang="zh-CN" altLang="en-US"/>
          </a:p>
        </p:txBody>
      </p:sp>
      <p:sp>
        <p:nvSpPr>
          <p:cNvPr id="92" name="矩形 91">
            <a:extLst>
              <a:ext uri="{FF2B5EF4-FFF2-40B4-BE49-F238E27FC236}">
                <a16:creationId xmlns:a16="http://schemas.microsoft.com/office/drawing/2014/main" xmlns="" id="{2A734F39-AC80-4FBE-8800-D0C8826610ED}"/>
              </a:ext>
            </a:extLst>
          </p:cNvPr>
          <p:cNvSpPr>
            <a:spLocks noChangeArrowheads="1"/>
          </p:cNvSpPr>
          <p:nvPr/>
        </p:nvSpPr>
        <p:spPr bwMode="auto">
          <a:xfrm>
            <a:off x="5607050" y="2481263"/>
            <a:ext cx="8143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solidFill>
                  <a:srgbClr val="000000"/>
                </a:solidFill>
                <a:latin typeface="汉语拼音" pitchFamily="34" charset="0"/>
                <a:ea typeface="楷体" panose="02010609060101010101" pitchFamily="49" charset="-122"/>
              </a:rPr>
              <a:t>hàn</a:t>
            </a:r>
            <a:endParaRPr lang="zh-CN" altLang="en-US" sz="2800">
              <a:latin typeface="汉语拼音" pitchFamily="34" charset="0"/>
              <a:cs typeface="汉语拼音" pitchFamily="34" charset="0"/>
            </a:endParaRPr>
          </a:p>
        </p:txBody>
      </p:sp>
      <p:sp>
        <p:nvSpPr>
          <p:cNvPr id="14363" name="矩形 94">
            <a:extLst>
              <a:ext uri="{FF2B5EF4-FFF2-40B4-BE49-F238E27FC236}">
                <a16:creationId xmlns:a16="http://schemas.microsoft.com/office/drawing/2014/main" xmlns="" id="{434165F7-DB3F-42AF-A97A-5D1706926DDB}"/>
              </a:ext>
            </a:extLst>
          </p:cNvPr>
          <p:cNvSpPr>
            <a:spLocks noChangeArrowheads="1"/>
          </p:cNvSpPr>
          <p:nvPr/>
        </p:nvSpPr>
        <p:spPr bwMode="auto">
          <a:xfrm>
            <a:off x="7253288" y="168910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绺</a:t>
            </a:r>
            <a:endParaRPr lang="zh-CN" altLang="en-US" u="sng">
              <a:solidFill>
                <a:srgbClr val="FF0000"/>
              </a:solidFill>
            </a:endParaRPr>
          </a:p>
        </p:txBody>
      </p:sp>
      <p:sp>
        <p:nvSpPr>
          <p:cNvPr id="96" name="矩形 95">
            <a:extLst>
              <a:ext uri="{FF2B5EF4-FFF2-40B4-BE49-F238E27FC236}">
                <a16:creationId xmlns:a16="http://schemas.microsoft.com/office/drawing/2014/main" xmlns="" id="{EEEB5499-75D0-4848-A82F-2EFEE548F74D}"/>
              </a:ext>
            </a:extLst>
          </p:cNvPr>
          <p:cNvSpPr>
            <a:spLocks noChangeArrowheads="1"/>
          </p:cNvSpPr>
          <p:nvPr/>
        </p:nvSpPr>
        <p:spPr bwMode="auto">
          <a:xfrm>
            <a:off x="7323138" y="1257300"/>
            <a:ext cx="5572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solidFill>
                  <a:srgbClr val="000000"/>
                </a:solidFill>
                <a:latin typeface="汉语拼音" pitchFamily="34" charset="0"/>
                <a:ea typeface="楷体" panose="02010609060101010101" pitchFamily="49" charset="-122"/>
              </a:rPr>
              <a:t>liǔ</a:t>
            </a:r>
            <a:endParaRPr lang="zh-CN" altLang="en-US" sz="2800">
              <a:latin typeface="汉语拼音" pitchFamily="34" charset="0"/>
              <a:cs typeface="汉语拼音" pitchFamily="34" charset="0"/>
            </a:endParaRPr>
          </a:p>
        </p:txBody>
      </p:sp>
      <p:sp>
        <p:nvSpPr>
          <p:cNvPr id="97" name="矩形 96">
            <a:extLst>
              <a:ext uri="{FF2B5EF4-FFF2-40B4-BE49-F238E27FC236}">
                <a16:creationId xmlns:a16="http://schemas.microsoft.com/office/drawing/2014/main" xmlns="" id="{B65DAD7C-FEA2-46AE-9174-11D41757A567}"/>
              </a:ext>
            </a:extLst>
          </p:cNvPr>
          <p:cNvSpPr>
            <a:spLocks noChangeArrowheads="1"/>
          </p:cNvSpPr>
          <p:nvPr/>
        </p:nvSpPr>
        <p:spPr bwMode="auto">
          <a:xfrm>
            <a:off x="568325" y="407670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广</a:t>
            </a:r>
            <a:endParaRPr lang="zh-CN" altLang="en-US"/>
          </a:p>
        </p:txBody>
      </p:sp>
      <p:sp>
        <p:nvSpPr>
          <p:cNvPr id="14366" name="矩形 97">
            <a:extLst>
              <a:ext uri="{FF2B5EF4-FFF2-40B4-BE49-F238E27FC236}">
                <a16:creationId xmlns:a16="http://schemas.microsoft.com/office/drawing/2014/main" xmlns="" id="{FF8BA1BA-9560-483C-909E-5DA28942D41E}"/>
              </a:ext>
            </a:extLst>
          </p:cNvPr>
          <p:cNvSpPr>
            <a:spLocks noChangeArrowheads="1"/>
          </p:cNvSpPr>
          <p:nvPr/>
        </p:nvSpPr>
        <p:spPr bwMode="auto">
          <a:xfrm>
            <a:off x="1216025" y="407670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袤</a:t>
            </a:r>
            <a:endParaRPr lang="zh-CN" altLang="en-US" u="sng">
              <a:solidFill>
                <a:srgbClr val="FF0000"/>
              </a:solidFill>
            </a:endParaRPr>
          </a:p>
        </p:txBody>
      </p:sp>
      <p:sp>
        <p:nvSpPr>
          <p:cNvPr id="99" name="矩形 98">
            <a:extLst>
              <a:ext uri="{FF2B5EF4-FFF2-40B4-BE49-F238E27FC236}">
                <a16:creationId xmlns:a16="http://schemas.microsoft.com/office/drawing/2014/main" xmlns="" id="{0EF5FD68-8B7A-42B5-B4D1-E48A1BA4F225}"/>
              </a:ext>
            </a:extLst>
          </p:cNvPr>
          <p:cNvSpPr>
            <a:spLocks noChangeArrowheads="1"/>
          </p:cNvSpPr>
          <p:nvPr/>
        </p:nvSpPr>
        <p:spPr bwMode="auto">
          <a:xfrm>
            <a:off x="1144588" y="3752850"/>
            <a:ext cx="936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solidFill>
                  <a:srgbClr val="000000"/>
                </a:solidFill>
                <a:latin typeface="汉语拼音" pitchFamily="34" charset="0"/>
                <a:ea typeface="楷体" panose="02010609060101010101" pitchFamily="49" charset="-122"/>
              </a:rPr>
              <a:t>mào</a:t>
            </a:r>
            <a:endParaRPr lang="zh-CN" altLang="en-US" sz="2800">
              <a:latin typeface="汉语拼音" pitchFamily="34" charset="0"/>
              <a:cs typeface="汉语拼音" pitchFamily="34" charset="0"/>
            </a:endParaRPr>
          </a:p>
        </p:txBody>
      </p:sp>
      <p:sp>
        <p:nvSpPr>
          <p:cNvPr id="14368" name="矩形 99">
            <a:extLst>
              <a:ext uri="{FF2B5EF4-FFF2-40B4-BE49-F238E27FC236}">
                <a16:creationId xmlns:a16="http://schemas.microsoft.com/office/drawing/2014/main" xmlns="" id="{5DF1F0C6-37D7-4B37-A4BB-FBF3D79BB466}"/>
              </a:ext>
            </a:extLst>
          </p:cNvPr>
          <p:cNvSpPr>
            <a:spLocks noChangeArrowheads="1"/>
          </p:cNvSpPr>
          <p:nvPr/>
        </p:nvSpPr>
        <p:spPr bwMode="auto">
          <a:xfrm>
            <a:off x="7285038" y="2914650"/>
            <a:ext cx="6985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轩</a:t>
            </a:r>
            <a:endParaRPr lang="zh-CN" altLang="en-US" u="sng">
              <a:solidFill>
                <a:srgbClr val="FF0000"/>
              </a:solidFill>
            </a:endParaRPr>
          </a:p>
        </p:txBody>
      </p:sp>
      <p:sp>
        <p:nvSpPr>
          <p:cNvPr id="101" name="矩形 100">
            <a:extLst>
              <a:ext uri="{FF2B5EF4-FFF2-40B4-BE49-F238E27FC236}">
                <a16:creationId xmlns:a16="http://schemas.microsoft.com/office/drawing/2014/main" xmlns="" id="{B7B8626B-50B2-45BE-82A9-4A3DCC754A87}"/>
              </a:ext>
            </a:extLst>
          </p:cNvPr>
          <p:cNvSpPr>
            <a:spLocks noChangeArrowheads="1"/>
          </p:cNvSpPr>
          <p:nvPr/>
        </p:nvSpPr>
        <p:spPr bwMode="auto">
          <a:xfrm>
            <a:off x="7861300" y="2914650"/>
            <a:ext cx="6985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昂</a:t>
            </a:r>
            <a:endParaRPr lang="zh-CN" altLang="en-US"/>
          </a:p>
        </p:txBody>
      </p:sp>
      <p:sp>
        <p:nvSpPr>
          <p:cNvPr id="102" name="矩形 101">
            <a:extLst>
              <a:ext uri="{FF2B5EF4-FFF2-40B4-BE49-F238E27FC236}">
                <a16:creationId xmlns:a16="http://schemas.microsoft.com/office/drawing/2014/main" xmlns="" id="{24997C6D-D9F7-4D6C-9C1E-30843816A344}"/>
              </a:ext>
            </a:extLst>
          </p:cNvPr>
          <p:cNvSpPr>
            <a:spLocks noChangeArrowheads="1"/>
          </p:cNvSpPr>
          <p:nvPr/>
        </p:nvSpPr>
        <p:spPr bwMode="auto">
          <a:xfrm>
            <a:off x="7069138" y="2481263"/>
            <a:ext cx="10033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solidFill>
                  <a:srgbClr val="000000"/>
                </a:solidFill>
                <a:latin typeface="汉语拼音" pitchFamily="34" charset="0"/>
                <a:ea typeface="楷体" panose="02010609060101010101" pitchFamily="49" charset="-122"/>
              </a:rPr>
              <a:t>xuān</a:t>
            </a:r>
            <a:endParaRPr lang="zh-CN" altLang="en-US" sz="2800">
              <a:latin typeface="汉语拼音" pitchFamily="34" charset="0"/>
              <a:cs typeface="汉语拼音" pitchFamily="34" charset="0"/>
            </a:endParaRPr>
          </a:p>
        </p:txBody>
      </p:sp>
      <p:sp>
        <p:nvSpPr>
          <p:cNvPr id="14371" name="矩形 102">
            <a:extLst>
              <a:ext uri="{FF2B5EF4-FFF2-40B4-BE49-F238E27FC236}">
                <a16:creationId xmlns:a16="http://schemas.microsoft.com/office/drawing/2014/main" xmlns="" id="{186612F3-745F-4C16-B702-E9D55217408E}"/>
              </a:ext>
            </a:extLst>
          </p:cNvPr>
          <p:cNvSpPr>
            <a:spLocks noChangeArrowheads="1"/>
          </p:cNvSpPr>
          <p:nvPr/>
        </p:nvSpPr>
        <p:spPr bwMode="auto">
          <a:xfrm>
            <a:off x="2284413" y="1689100"/>
            <a:ext cx="12112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侏儒</a:t>
            </a:r>
            <a:endParaRPr lang="zh-CN" altLang="en-US" u="sng">
              <a:solidFill>
                <a:srgbClr val="FF0000"/>
              </a:solidFill>
            </a:endParaRPr>
          </a:p>
        </p:txBody>
      </p:sp>
      <p:sp>
        <p:nvSpPr>
          <p:cNvPr id="104" name="矩形 103">
            <a:extLst>
              <a:ext uri="{FF2B5EF4-FFF2-40B4-BE49-F238E27FC236}">
                <a16:creationId xmlns:a16="http://schemas.microsoft.com/office/drawing/2014/main" xmlns="" id="{3E3B3B49-0CD8-4F76-9527-D5822A910D92}"/>
              </a:ext>
            </a:extLst>
          </p:cNvPr>
          <p:cNvSpPr>
            <a:spLocks noChangeArrowheads="1"/>
          </p:cNvSpPr>
          <p:nvPr/>
        </p:nvSpPr>
        <p:spPr bwMode="auto">
          <a:xfrm>
            <a:off x="2284413" y="1257300"/>
            <a:ext cx="12557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solidFill>
                  <a:srgbClr val="000000"/>
                </a:solidFill>
                <a:latin typeface="汉语拼音" pitchFamily="34" charset="0"/>
                <a:ea typeface="楷体" panose="02010609060101010101" pitchFamily="49" charset="-122"/>
              </a:rPr>
              <a:t>zhū rú</a:t>
            </a:r>
            <a:endParaRPr lang="zh-CN" altLang="en-US" sz="2800">
              <a:latin typeface="汉语拼音" pitchFamily="34" charset="0"/>
              <a:cs typeface="汉语拼音" pitchFamily="34" charset="0"/>
            </a:endParaRPr>
          </a:p>
        </p:txBody>
      </p:sp>
      <p:sp>
        <p:nvSpPr>
          <p:cNvPr id="14373" name="矩形 104">
            <a:extLst>
              <a:ext uri="{FF2B5EF4-FFF2-40B4-BE49-F238E27FC236}">
                <a16:creationId xmlns:a16="http://schemas.microsoft.com/office/drawing/2014/main" xmlns="" id="{F7D0BC70-0DCF-421C-832F-B9F0235FA844}"/>
              </a:ext>
            </a:extLst>
          </p:cNvPr>
          <p:cNvSpPr>
            <a:spLocks noChangeArrowheads="1"/>
          </p:cNvSpPr>
          <p:nvPr/>
        </p:nvSpPr>
        <p:spPr bwMode="auto">
          <a:xfrm>
            <a:off x="2354263" y="4086225"/>
            <a:ext cx="12112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尴尬</a:t>
            </a:r>
            <a:endParaRPr lang="zh-CN" altLang="en-US" u="sng">
              <a:solidFill>
                <a:srgbClr val="FF0000"/>
              </a:solidFill>
            </a:endParaRPr>
          </a:p>
        </p:txBody>
      </p:sp>
      <p:sp>
        <p:nvSpPr>
          <p:cNvPr id="106" name="矩形 105">
            <a:extLst>
              <a:ext uri="{FF2B5EF4-FFF2-40B4-BE49-F238E27FC236}">
                <a16:creationId xmlns:a16="http://schemas.microsoft.com/office/drawing/2014/main" xmlns="" id="{2A6F1912-732B-423B-A89A-7C1317B5020F}"/>
              </a:ext>
            </a:extLst>
          </p:cNvPr>
          <p:cNvSpPr>
            <a:spLocks noChangeArrowheads="1"/>
          </p:cNvSpPr>
          <p:nvPr/>
        </p:nvSpPr>
        <p:spPr bwMode="auto">
          <a:xfrm>
            <a:off x="2211388" y="3725863"/>
            <a:ext cx="13477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solidFill>
                  <a:srgbClr val="000000"/>
                </a:solidFill>
                <a:latin typeface="汉语拼音" pitchFamily="34" charset="0"/>
                <a:ea typeface="楷体" panose="02010609060101010101" pitchFamily="49" charset="-122"/>
              </a:rPr>
              <a:t>gān gà</a:t>
            </a:r>
            <a:endParaRPr lang="zh-CN" altLang="en-US" sz="2800">
              <a:latin typeface="汉语拼音" pitchFamily="34" charset="0"/>
              <a:cs typeface="汉语拼音" pitchFamily="34" charset="0"/>
            </a:endParaRPr>
          </a:p>
        </p:txBody>
      </p:sp>
      <p:sp>
        <p:nvSpPr>
          <p:cNvPr id="107" name="矩形 106">
            <a:extLst>
              <a:ext uri="{FF2B5EF4-FFF2-40B4-BE49-F238E27FC236}">
                <a16:creationId xmlns:a16="http://schemas.microsoft.com/office/drawing/2014/main" xmlns="" id="{0D3D52CE-1C5C-4538-AA3F-484009A4AF3D}"/>
              </a:ext>
            </a:extLst>
          </p:cNvPr>
          <p:cNvSpPr>
            <a:spLocks noChangeArrowheads="1"/>
          </p:cNvSpPr>
          <p:nvPr/>
        </p:nvSpPr>
        <p:spPr bwMode="auto">
          <a:xfrm>
            <a:off x="5695950" y="3994150"/>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蒙</a:t>
            </a:r>
            <a:endParaRPr lang="zh-CN" altLang="en-US"/>
          </a:p>
        </p:txBody>
      </p:sp>
      <p:sp>
        <p:nvSpPr>
          <p:cNvPr id="14376" name="矩形 107">
            <a:extLst>
              <a:ext uri="{FF2B5EF4-FFF2-40B4-BE49-F238E27FC236}">
                <a16:creationId xmlns:a16="http://schemas.microsoft.com/office/drawing/2014/main" xmlns="" id="{17FEF56A-2AE9-4DB3-8461-A7C3F552BB6B}"/>
              </a:ext>
            </a:extLst>
          </p:cNvPr>
          <p:cNvSpPr>
            <a:spLocks noChangeArrowheads="1"/>
          </p:cNvSpPr>
          <p:nvPr/>
        </p:nvSpPr>
        <p:spPr bwMode="auto">
          <a:xfrm>
            <a:off x="6203950" y="39941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dirty="0">
                <a:solidFill>
                  <a:srgbClr val="FF0000"/>
                </a:solidFill>
                <a:latin typeface="楷体" panose="02010609060101010101" pitchFamily="49" charset="-122"/>
                <a:ea typeface="楷体" panose="02010609060101010101" pitchFamily="49" charset="-122"/>
              </a:rPr>
              <a:t>昧</a:t>
            </a:r>
            <a:endParaRPr lang="zh-CN" altLang="en-US" u="sng" dirty="0">
              <a:solidFill>
                <a:srgbClr val="FF0000"/>
              </a:solidFill>
            </a:endParaRPr>
          </a:p>
        </p:txBody>
      </p:sp>
      <p:sp>
        <p:nvSpPr>
          <p:cNvPr id="109" name="矩形 108">
            <a:extLst>
              <a:ext uri="{FF2B5EF4-FFF2-40B4-BE49-F238E27FC236}">
                <a16:creationId xmlns:a16="http://schemas.microsoft.com/office/drawing/2014/main" xmlns="" id="{72DCC50F-4273-43C7-812A-538160C2F225}"/>
              </a:ext>
            </a:extLst>
          </p:cNvPr>
          <p:cNvSpPr>
            <a:spLocks noChangeArrowheads="1"/>
          </p:cNvSpPr>
          <p:nvPr/>
        </p:nvSpPr>
        <p:spPr bwMode="auto">
          <a:xfrm>
            <a:off x="6203950" y="3670300"/>
            <a:ext cx="790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dirty="0" err="1">
                <a:solidFill>
                  <a:srgbClr val="000000"/>
                </a:solidFill>
                <a:latin typeface="汉语拼音" pitchFamily="34" charset="0"/>
                <a:ea typeface="楷体" panose="02010609060101010101" pitchFamily="49" charset="-122"/>
              </a:rPr>
              <a:t>mèi</a:t>
            </a:r>
            <a:endParaRPr lang="zh-CN" altLang="en-US" sz="2800" dirty="0">
              <a:latin typeface="汉语拼音" pitchFamily="34" charset="0"/>
              <a:cs typeface="汉语拼音" pitchFamily="34" charset="0"/>
            </a:endParaRPr>
          </a:p>
        </p:txBody>
      </p:sp>
      <p:sp>
        <p:nvSpPr>
          <p:cNvPr id="14378" name="矩形 109">
            <a:extLst>
              <a:ext uri="{FF2B5EF4-FFF2-40B4-BE49-F238E27FC236}">
                <a16:creationId xmlns:a16="http://schemas.microsoft.com/office/drawing/2014/main" xmlns="" id="{3D60AA4B-C61B-48A7-9728-8EF1D0B9A89E}"/>
              </a:ext>
            </a:extLst>
          </p:cNvPr>
          <p:cNvSpPr>
            <a:spLocks noChangeArrowheads="1"/>
          </p:cNvSpPr>
          <p:nvPr/>
        </p:nvSpPr>
        <p:spPr bwMode="auto">
          <a:xfrm>
            <a:off x="4067175" y="40576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锃</a:t>
            </a:r>
            <a:endParaRPr lang="zh-CN" altLang="en-US" u="sng">
              <a:solidFill>
                <a:srgbClr val="FF0000"/>
              </a:solidFill>
            </a:endParaRPr>
          </a:p>
        </p:txBody>
      </p:sp>
      <p:sp>
        <p:nvSpPr>
          <p:cNvPr id="111" name="矩形 110">
            <a:extLst>
              <a:ext uri="{FF2B5EF4-FFF2-40B4-BE49-F238E27FC236}">
                <a16:creationId xmlns:a16="http://schemas.microsoft.com/office/drawing/2014/main" xmlns="" id="{846B7846-D5DF-47B7-83AA-63DBBE51345D}"/>
              </a:ext>
            </a:extLst>
          </p:cNvPr>
          <p:cNvSpPr>
            <a:spLocks noChangeArrowheads="1"/>
          </p:cNvSpPr>
          <p:nvPr/>
        </p:nvSpPr>
        <p:spPr bwMode="auto">
          <a:xfrm>
            <a:off x="4621213" y="4057650"/>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亮</a:t>
            </a:r>
            <a:endParaRPr lang="zh-CN" altLang="en-US"/>
          </a:p>
        </p:txBody>
      </p:sp>
      <p:sp>
        <p:nvSpPr>
          <p:cNvPr id="112" name="矩形 111">
            <a:extLst>
              <a:ext uri="{FF2B5EF4-FFF2-40B4-BE49-F238E27FC236}">
                <a16:creationId xmlns:a16="http://schemas.microsoft.com/office/drawing/2014/main" xmlns="" id="{09B9D4CD-E86D-4405-9CDA-18F32FFE0078}"/>
              </a:ext>
            </a:extLst>
          </p:cNvPr>
          <p:cNvSpPr>
            <a:spLocks noChangeArrowheads="1"/>
          </p:cNvSpPr>
          <p:nvPr/>
        </p:nvSpPr>
        <p:spPr bwMode="auto">
          <a:xfrm>
            <a:off x="3922713" y="3733800"/>
            <a:ext cx="974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solidFill>
                  <a:srgbClr val="000000"/>
                </a:solidFill>
                <a:latin typeface="汉语拼音" pitchFamily="34" charset="0"/>
                <a:ea typeface="楷体" panose="02010609060101010101" pitchFamily="49" charset="-122"/>
              </a:rPr>
              <a:t>zènɡ</a:t>
            </a:r>
            <a:endParaRPr lang="zh-CN" altLang="en-US" sz="2800">
              <a:latin typeface="汉语拼音" pitchFamily="34" charset="0"/>
              <a:cs typeface="汉语拼音" pitchFamily="34" charset="0"/>
            </a:endParaRPr>
          </a:p>
        </p:txBody>
      </p:sp>
      <p:sp>
        <p:nvSpPr>
          <p:cNvPr id="14381" name="矩形 112">
            <a:extLst>
              <a:ext uri="{FF2B5EF4-FFF2-40B4-BE49-F238E27FC236}">
                <a16:creationId xmlns:a16="http://schemas.microsoft.com/office/drawing/2014/main" xmlns="" id="{FD25E656-78A8-4EC9-9D21-DEDB6B71A2F4}"/>
              </a:ext>
            </a:extLst>
          </p:cNvPr>
          <p:cNvSpPr>
            <a:spLocks noChangeArrowheads="1"/>
          </p:cNvSpPr>
          <p:nvPr/>
        </p:nvSpPr>
        <p:spPr bwMode="auto">
          <a:xfrm>
            <a:off x="7313613" y="4032250"/>
            <a:ext cx="6985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鞘</a:t>
            </a:r>
            <a:endParaRPr lang="zh-CN" altLang="en-US" u="sng">
              <a:solidFill>
                <a:srgbClr val="FF0000"/>
              </a:solidFill>
            </a:endParaRPr>
          </a:p>
        </p:txBody>
      </p:sp>
      <p:sp>
        <p:nvSpPr>
          <p:cNvPr id="114" name="矩形 113">
            <a:extLst>
              <a:ext uri="{FF2B5EF4-FFF2-40B4-BE49-F238E27FC236}">
                <a16:creationId xmlns:a16="http://schemas.microsoft.com/office/drawing/2014/main" xmlns="" id="{63209E13-BFD5-4FF3-BF59-B0E8DBF87846}"/>
              </a:ext>
            </a:extLst>
          </p:cNvPr>
          <p:cNvSpPr>
            <a:spLocks noChangeArrowheads="1"/>
          </p:cNvSpPr>
          <p:nvPr/>
        </p:nvSpPr>
        <p:spPr bwMode="auto">
          <a:xfrm>
            <a:off x="7242175" y="3686175"/>
            <a:ext cx="8874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dirty="0" err="1">
                <a:solidFill>
                  <a:srgbClr val="000000"/>
                </a:solidFill>
                <a:latin typeface="汉语拼音" pitchFamily="34" charset="0"/>
                <a:ea typeface="楷体" panose="02010609060101010101" pitchFamily="49" charset="-122"/>
              </a:rPr>
              <a:t>qiào</a:t>
            </a:r>
            <a:endParaRPr lang="zh-CN" altLang="en-US" sz="2800" dirty="0">
              <a:latin typeface="汉语拼音" pitchFamily="34" charset="0"/>
              <a:cs typeface="汉语拼音" pitchFamily="34" charset="0"/>
            </a:endParaRPr>
          </a:p>
        </p:txBody>
      </p:sp>
      <p:grpSp>
        <p:nvGrpSpPr>
          <p:cNvPr id="14383" name="组合 55">
            <a:extLst>
              <a:ext uri="{FF2B5EF4-FFF2-40B4-BE49-F238E27FC236}">
                <a16:creationId xmlns:a16="http://schemas.microsoft.com/office/drawing/2014/main" xmlns="" id="{846DA37C-4119-4555-BA9A-63EC000446AB}"/>
              </a:ext>
            </a:extLst>
          </p:cNvPr>
          <p:cNvGrpSpPr>
            <a:grpSpLocks/>
          </p:cNvGrpSpPr>
          <p:nvPr/>
        </p:nvGrpSpPr>
        <p:grpSpPr bwMode="auto">
          <a:xfrm>
            <a:off x="-3175" y="-20638"/>
            <a:ext cx="2006600" cy="523876"/>
            <a:chOff x="70" y="-63"/>
            <a:chExt cx="3161" cy="824"/>
          </a:xfrm>
        </p:grpSpPr>
        <p:sp>
          <p:nvSpPr>
            <p:cNvPr id="14384" name="文本框 6">
              <a:extLst>
                <a:ext uri="{FF2B5EF4-FFF2-40B4-BE49-F238E27FC236}">
                  <a16:creationId xmlns:a16="http://schemas.microsoft.com/office/drawing/2014/main" xmlns="" id="{CCF7F86C-9E55-4281-9188-8FCFAC7605D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预习检查</a:t>
              </a:r>
            </a:p>
          </p:txBody>
        </p:sp>
        <p:cxnSp>
          <p:nvCxnSpPr>
            <p:cNvPr id="61" name="直线连接符 9">
              <a:extLst>
                <a:ext uri="{FF2B5EF4-FFF2-40B4-BE49-F238E27FC236}">
                  <a16:creationId xmlns:a16="http://schemas.microsoft.com/office/drawing/2014/main" xmlns="" id="{646953F1-5355-4A72-85A1-B5516A048FE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2" name="菱形 61">
              <a:extLst>
                <a:ext uri="{FF2B5EF4-FFF2-40B4-BE49-F238E27FC236}">
                  <a16:creationId xmlns:a16="http://schemas.microsoft.com/office/drawing/2014/main" xmlns="" id="{40DDCBF0-DA3C-41D0-A1E9-925DBE02CBC2}"/>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0"/>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6"/>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6"/>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3"/>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9"/>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blinds(horizontal)">
                                      <p:cBhvr>
                                        <p:cTn id="55" dur="500"/>
                                        <p:tgtEl>
                                          <p:spTgt spid="50"/>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48"/>
                                        </p:tgtEl>
                                        <p:attrNameLst>
                                          <p:attrName>style.visibility</p:attrName>
                                        </p:attrNameLst>
                                      </p:cBhvr>
                                      <p:to>
                                        <p:strVal val="visible"/>
                                      </p:to>
                                    </p:set>
                                  </p:childTnLst>
                                </p:cTn>
                              </p:par>
                            </p:childTnLst>
                          </p:cTn>
                        </p:par>
                      </p:childTnLst>
                    </p:cTn>
                  </p:par>
                  <p:par>
                    <p:cTn id="60" fill="hold" nodeType="clickPar">
                      <p:stCondLst>
                        <p:cond delay="indefinite"/>
                      </p:stCondLst>
                      <p:childTnLst>
                        <p:par>
                          <p:cTn id="61" fill="hold" nodeType="withGroup">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92"/>
                                        </p:tgtEl>
                                        <p:attrNameLst>
                                          <p:attrName>style.visibility</p:attrName>
                                        </p:attrNameLst>
                                      </p:cBhvr>
                                      <p:to>
                                        <p:strVal val="visible"/>
                                      </p:to>
                                    </p:set>
                                    <p:animEffect transition="in" filter="blinds(horizontal)">
                                      <p:cBhvr>
                                        <p:cTn id="64" dur="500"/>
                                        <p:tgtEl>
                                          <p:spTgt spid="92"/>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88"/>
                                        </p:tgtEl>
                                        <p:attrNameLst>
                                          <p:attrName>style.visibility</p:attrName>
                                        </p:attrNameLst>
                                      </p:cBhvr>
                                      <p:to>
                                        <p:strVal val="visible"/>
                                      </p:to>
                                    </p:set>
                                  </p:childTnLst>
                                </p:cTn>
                              </p:par>
                            </p:childTnLst>
                          </p:cTn>
                        </p:par>
                      </p:childTnLst>
                    </p:cTn>
                  </p:par>
                  <p:par>
                    <p:cTn id="69" fill="hold" nodeType="clickPar">
                      <p:stCondLst>
                        <p:cond delay="indefinite"/>
                      </p:stCondLst>
                      <p:childTnLst>
                        <p:par>
                          <p:cTn id="70" fill="hold" nodeType="withGroup">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02"/>
                                        </p:tgtEl>
                                        <p:attrNameLst>
                                          <p:attrName>style.visibility</p:attrName>
                                        </p:attrNameLst>
                                      </p:cBhvr>
                                      <p:to>
                                        <p:strVal val="visible"/>
                                      </p:to>
                                    </p:set>
                                    <p:animEffect transition="in" filter="blinds(horizontal)">
                                      <p:cBhvr>
                                        <p:cTn id="73" dur="500"/>
                                        <p:tgtEl>
                                          <p:spTgt spid="102"/>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101"/>
                                        </p:tgtEl>
                                        <p:attrNameLst>
                                          <p:attrName>style.visibility</p:attrName>
                                        </p:attrNameLst>
                                      </p:cBhvr>
                                      <p:to>
                                        <p:strVal val="visible"/>
                                      </p:to>
                                    </p:set>
                                  </p:childTnLst>
                                </p:cTn>
                              </p:par>
                            </p:childTnLst>
                          </p:cTn>
                        </p:par>
                      </p:childTnLst>
                    </p:cTn>
                  </p:par>
                  <p:par>
                    <p:cTn id="78" fill="hold" nodeType="clickPar">
                      <p:stCondLst>
                        <p:cond delay="indefinite"/>
                      </p:stCondLst>
                      <p:childTnLst>
                        <p:par>
                          <p:cTn id="79" fill="hold" nodeType="withGroup">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99"/>
                                        </p:tgtEl>
                                        <p:attrNameLst>
                                          <p:attrName>style.visibility</p:attrName>
                                        </p:attrNameLst>
                                      </p:cBhvr>
                                      <p:to>
                                        <p:strVal val="visible"/>
                                      </p:to>
                                    </p:set>
                                  </p:childTnLst>
                                </p:cTn>
                              </p:par>
                            </p:childTnLst>
                          </p:cTn>
                        </p:par>
                      </p:childTnLst>
                    </p:cTn>
                  </p:par>
                  <p:par>
                    <p:cTn id="82" fill="hold" nodeType="clickPar">
                      <p:stCondLst>
                        <p:cond delay="indefinite"/>
                      </p:stCondLst>
                      <p:childTnLst>
                        <p:par>
                          <p:cTn id="83" fill="hold" nodeType="withGroup">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97"/>
                                        </p:tgtEl>
                                        <p:attrNameLst>
                                          <p:attrName>style.visibility</p:attrName>
                                        </p:attrNameLst>
                                      </p:cBhvr>
                                      <p:to>
                                        <p:strVal val="visible"/>
                                      </p:to>
                                    </p:set>
                                    <p:animEffect transition="in" filter="blinds(horizontal)">
                                      <p:cBhvr>
                                        <p:cTn id="86" dur="500"/>
                                        <p:tgtEl>
                                          <p:spTgt spid="97"/>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106"/>
                                        </p:tgtEl>
                                        <p:attrNameLst>
                                          <p:attrName>style.visibility</p:attrName>
                                        </p:attrNameLst>
                                      </p:cBhvr>
                                      <p:to>
                                        <p:strVal val="visible"/>
                                      </p:to>
                                    </p:set>
                                  </p:childTnLst>
                                </p:cTn>
                              </p:par>
                            </p:childTnLst>
                          </p:cTn>
                        </p:par>
                      </p:childTnLst>
                    </p:cTn>
                  </p:par>
                  <p:par>
                    <p:cTn id="91" fill="hold" nodeType="clickPar">
                      <p:stCondLst>
                        <p:cond delay="indefinite"/>
                      </p:stCondLst>
                      <p:childTnLst>
                        <p:par>
                          <p:cTn id="92" fill="hold" nodeType="withGroup">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112"/>
                                        </p:tgtEl>
                                        <p:attrNameLst>
                                          <p:attrName>style.visibility</p:attrName>
                                        </p:attrNameLst>
                                      </p:cBhvr>
                                      <p:to>
                                        <p:strVal val="visible"/>
                                      </p:to>
                                    </p:set>
                                  </p:childTnLst>
                                </p:cTn>
                              </p:par>
                            </p:childTnLst>
                          </p:cTn>
                        </p:par>
                      </p:childTnLst>
                    </p:cTn>
                  </p:par>
                  <p:par>
                    <p:cTn id="95" fill="hold" nodeType="clickPar">
                      <p:stCondLst>
                        <p:cond delay="indefinite"/>
                      </p:stCondLst>
                      <p:childTnLst>
                        <p:par>
                          <p:cTn id="96" fill="hold" nodeType="withGroup">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111"/>
                                        </p:tgtEl>
                                        <p:attrNameLst>
                                          <p:attrName>style.visibility</p:attrName>
                                        </p:attrNameLst>
                                      </p:cBhvr>
                                      <p:to>
                                        <p:strVal val="visible"/>
                                      </p:to>
                                    </p:set>
                                  </p:childTnLst>
                                </p:cTn>
                              </p:par>
                            </p:childTnLst>
                          </p:cTn>
                        </p:par>
                      </p:childTnLst>
                    </p:cTn>
                  </p:par>
                  <p:par>
                    <p:cTn id="99" fill="hold" nodeType="clickPar">
                      <p:stCondLst>
                        <p:cond delay="indefinite"/>
                      </p:stCondLst>
                      <p:childTnLst>
                        <p:par>
                          <p:cTn id="100" fill="hold" nodeType="withGroup">
                            <p:stCondLst>
                              <p:cond delay="0"/>
                            </p:stCondLst>
                            <p:childTnLst>
                              <p:par>
                                <p:cTn id="101" presetID="3" presetClass="entr" presetSubtype="10" fill="hold" grpId="0" nodeType="clickEffect">
                                  <p:stCondLst>
                                    <p:cond delay="0"/>
                                  </p:stCondLst>
                                  <p:childTnLst>
                                    <p:set>
                                      <p:cBhvr>
                                        <p:cTn id="102" dur="1" fill="hold">
                                          <p:stCondLst>
                                            <p:cond delay="0"/>
                                          </p:stCondLst>
                                        </p:cTn>
                                        <p:tgtEl>
                                          <p:spTgt spid="109"/>
                                        </p:tgtEl>
                                        <p:attrNameLst>
                                          <p:attrName>style.visibility</p:attrName>
                                        </p:attrNameLst>
                                      </p:cBhvr>
                                      <p:to>
                                        <p:strVal val="visible"/>
                                      </p:to>
                                    </p:set>
                                    <p:animEffect transition="in" filter="blinds(horizontal)">
                                      <p:cBhvr>
                                        <p:cTn id="103" dur="500"/>
                                        <p:tgtEl>
                                          <p:spTgt spid="109"/>
                                        </p:tgtEl>
                                      </p:cBhvr>
                                    </p:animEffect>
                                  </p:childTnLst>
                                </p:cTn>
                              </p:par>
                            </p:childTnLst>
                          </p:cTn>
                        </p:par>
                      </p:childTnLst>
                    </p:cTn>
                  </p:par>
                  <p:par>
                    <p:cTn id="104" fill="hold" nodeType="clickPar">
                      <p:stCondLst>
                        <p:cond delay="indefinite"/>
                      </p:stCondLst>
                      <p:childTnLst>
                        <p:par>
                          <p:cTn id="105" fill="hold" nodeType="withGroup">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107"/>
                                        </p:tgtEl>
                                        <p:attrNameLst>
                                          <p:attrName>style.visibility</p:attrName>
                                        </p:attrNameLst>
                                      </p:cBhvr>
                                      <p:to>
                                        <p:strVal val="visible"/>
                                      </p:to>
                                    </p:se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114"/>
                                        </p:tgtEl>
                                        <p:attrNameLst>
                                          <p:attrName>style.visibility</p:attrName>
                                        </p:attrNameLst>
                                      </p:cBhvr>
                                      <p:to>
                                        <p:strVal val="visible"/>
                                      </p:to>
                                    </p:set>
                                    <p:animEffect transition="in" filter="blinds(horizontal)">
                                      <p:cBhvr>
                                        <p:cTn id="112"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0" grpId="0"/>
      <p:bldP spid="51" grpId="0"/>
      <p:bldP spid="53" grpId="0"/>
      <p:bldP spid="55" grpId="0"/>
      <p:bldP spid="56" grpId="0"/>
      <p:bldP spid="60" grpId="0"/>
      <p:bldP spid="67" grpId="0"/>
      <p:bldP spid="72" grpId="0"/>
      <p:bldP spid="73" grpId="0"/>
      <p:bldP spid="79" grpId="0"/>
      <p:bldP spid="83" grpId="0"/>
      <p:bldP spid="88" grpId="0"/>
      <p:bldP spid="92" grpId="0"/>
      <p:bldP spid="96" grpId="0"/>
      <p:bldP spid="97" grpId="0"/>
      <p:bldP spid="99" grpId="0"/>
      <p:bldP spid="101" grpId="0"/>
      <p:bldP spid="102" grpId="0"/>
      <p:bldP spid="104" grpId="0"/>
      <p:bldP spid="106" grpId="0"/>
      <p:bldP spid="107" grpId="0"/>
      <p:bldP spid="109" grpId="0"/>
      <p:bldP spid="111" grpId="0"/>
      <p:bldP spid="112" grpId="0"/>
      <p:bldP spid="1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2AF49C63-98D5-4696-8591-7B45284AD472}"/>
              </a:ext>
            </a:extLst>
          </p:cNvPr>
          <p:cNvSpPr>
            <a:spLocks noChangeArrowheads="1"/>
          </p:cNvSpPr>
          <p:nvPr/>
        </p:nvSpPr>
        <p:spPr bwMode="auto">
          <a:xfrm>
            <a:off x="1165225" y="1241425"/>
            <a:ext cx="2954338"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70000"/>
              </a:lnSpc>
            </a:pPr>
            <a:r>
              <a:rPr lang="zh-CN" altLang="en-US" sz="2800" b="1" dirty="0">
                <a:latin typeface="楷体" panose="02010609060101010101" pitchFamily="49" charset="-122"/>
                <a:ea typeface="楷体" panose="02010609060101010101" pitchFamily="49" charset="-122"/>
              </a:rPr>
              <a:t>（     ）屏幕（     ）屏息</a:t>
            </a:r>
          </a:p>
        </p:txBody>
      </p:sp>
      <p:sp>
        <p:nvSpPr>
          <p:cNvPr id="4" name="矩形 3">
            <a:extLst>
              <a:ext uri="{FF2B5EF4-FFF2-40B4-BE49-F238E27FC236}">
                <a16:creationId xmlns:a16="http://schemas.microsoft.com/office/drawing/2014/main" xmlns="" id="{426A9C02-1449-4868-89CE-B08960E56E2F}"/>
              </a:ext>
            </a:extLst>
          </p:cNvPr>
          <p:cNvSpPr>
            <a:spLocks noChangeArrowheads="1"/>
          </p:cNvSpPr>
          <p:nvPr/>
        </p:nvSpPr>
        <p:spPr bwMode="auto">
          <a:xfrm>
            <a:off x="4924425" y="1200150"/>
            <a:ext cx="2511425"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70000"/>
              </a:lnSpc>
            </a:pPr>
            <a:r>
              <a:rPr lang="zh-CN" altLang="en-US" sz="2800" b="1">
                <a:latin typeface="楷体" panose="02010609060101010101" pitchFamily="49" charset="-122"/>
                <a:ea typeface="楷体" panose="02010609060101010101" pitchFamily="49" charset="-122"/>
              </a:rPr>
              <a:t>（    ）蛋壳</a:t>
            </a:r>
            <a:endParaRPr lang="en-US" altLang="zh-CN" sz="2800" b="1">
              <a:latin typeface="楷体" panose="02010609060101010101" pitchFamily="49" charset="-122"/>
              <a:ea typeface="楷体" panose="02010609060101010101" pitchFamily="49" charset="-122"/>
            </a:endParaRPr>
          </a:p>
          <a:p>
            <a:pPr>
              <a:lnSpc>
                <a:spcPct val="170000"/>
              </a:lnSpc>
            </a:pPr>
            <a:r>
              <a:rPr lang="zh-CN" altLang="en-US" sz="2800" b="1">
                <a:latin typeface="楷体" panose="02010609060101010101" pitchFamily="49" charset="-122"/>
                <a:ea typeface="楷体" panose="02010609060101010101" pitchFamily="49" charset="-122"/>
              </a:rPr>
              <a:t>（    ）地壳</a:t>
            </a:r>
          </a:p>
        </p:txBody>
      </p:sp>
      <p:sp>
        <p:nvSpPr>
          <p:cNvPr id="7" name="矩形 6">
            <a:extLst>
              <a:ext uri="{FF2B5EF4-FFF2-40B4-BE49-F238E27FC236}">
                <a16:creationId xmlns:a16="http://schemas.microsoft.com/office/drawing/2014/main" xmlns="" id="{2CFBFDB8-3734-4240-9A46-B9FCB394B4C2}"/>
              </a:ext>
            </a:extLst>
          </p:cNvPr>
          <p:cNvSpPr>
            <a:spLocks noChangeArrowheads="1"/>
          </p:cNvSpPr>
          <p:nvPr/>
        </p:nvSpPr>
        <p:spPr bwMode="auto">
          <a:xfrm>
            <a:off x="509588" y="1662113"/>
            <a:ext cx="546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latin typeface="楷体" panose="02010609060101010101" pitchFamily="49" charset="-122"/>
                <a:ea typeface="楷体" panose="02010609060101010101" pitchFamily="49" charset="-122"/>
              </a:rPr>
              <a:t>屏</a:t>
            </a:r>
          </a:p>
        </p:txBody>
      </p:sp>
      <p:sp>
        <p:nvSpPr>
          <p:cNvPr id="8" name="左大括号 7">
            <a:extLst>
              <a:ext uri="{FF2B5EF4-FFF2-40B4-BE49-F238E27FC236}">
                <a16:creationId xmlns:a16="http://schemas.microsoft.com/office/drawing/2014/main" xmlns="" id="{95B13C4E-B827-4407-BD6E-5F0A45BD4ABD}"/>
              </a:ext>
            </a:extLst>
          </p:cNvPr>
          <p:cNvSpPr/>
          <p:nvPr/>
        </p:nvSpPr>
        <p:spPr>
          <a:xfrm>
            <a:off x="1020763" y="1530350"/>
            <a:ext cx="192087" cy="1104900"/>
          </a:xfrm>
          <a:prstGeom prst="leftBrace">
            <a:avLst>
              <a:gd name="adj1" fmla="val 39102"/>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800">
              <a:latin typeface="楷体" panose="02010609060101010101" pitchFamily="49" charset="-122"/>
              <a:ea typeface="楷体" panose="02010609060101010101" pitchFamily="49" charset="-122"/>
            </a:endParaRPr>
          </a:p>
        </p:txBody>
      </p:sp>
      <p:sp>
        <p:nvSpPr>
          <p:cNvPr id="9" name="矩形 8">
            <a:extLst>
              <a:ext uri="{FF2B5EF4-FFF2-40B4-BE49-F238E27FC236}">
                <a16:creationId xmlns:a16="http://schemas.microsoft.com/office/drawing/2014/main" xmlns="" id="{C84234A4-4997-4613-B694-89BB7FBCD094}"/>
              </a:ext>
            </a:extLst>
          </p:cNvPr>
          <p:cNvSpPr>
            <a:spLocks noChangeArrowheads="1"/>
          </p:cNvSpPr>
          <p:nvPr/>
        </p:nvSpPr>
        <p:spPr bwMode="auto">
          <a:xfrm>
            <a:off x="4384675" y="1625600"/>
            <a:ext cx="5461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latin typeface="楷体" panose="02010609060101010101" pitchFamily="49" charset="-122"/>
                <a:ea typeface="楷体" panose="02010609060101010101" pitchFamily="49" charset="-122"/>
              </a:rPr>
              <a:t>壳</a:t>
            </a:r>
          </a:p>
        </p:txBody>
      </p:sp>
      <p:sp>
        <p:nvSpPr>
          <p:cNvPr id="12" name="左大括号 11">
            <a:extLst>
              <a:ext uri="{FF2B5EF4-FFF2-40B4-BE49-F238E27FC236}">
                <a16:creationId xmlns:a16="http://schemas.microsoft.com/office/drawing/2014/main" xmlns="" id="{15800A4C-FFC9-4CD0-A82E-589A1A78AB64}"/>
              </a:ext>
            </a:extLst>
          </p:cNvPr>
          <p:cNvSpPr/>
          <p:nvPr/>
        </p:nvSpPr>
        <p:spPr>
          <a:xfrm>
            <a:off x="4881563" y="1503363"/>
            <a:ext cx="204787" cy="990600"/>
          </a:xfrm>
          <a:prstGeom prst="leftBrace">
            <a:avLst>
              <a:gd name="adj1" fmla="val 36359"/>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800">
              <a:latin typeface="楷体" panose="02010609060101010101" pitchFamily="49" charset="-122"/>
              <a:ea typeface="楷体" panose="02010609060101010101" pitchFamily="49" charset="-122"/>
            </a:endParaRPr>
          </a:p>
        </p:txBody>
      </p:sp>
      <p:sp>
        <p:nvSpPr>
          <p:cNvPr id="14" name="矩形 13">
            <a:extLst>
              <a:ext uri="{FF2B5EF4-FFF2-40B4-BE49-F238E27FC236}">
                <a16:creationId xmlns:a16="http://schemas.microsoft.com/office/drawing/2014/main" xmlns="" id="{1D079DB4-DD45-4EB5-A3B4-B536E7E6AF86}"/>
              </a:ext>
            </a:extLst>
          </p:cNvPr>
          <p:cNvSpPr>
            <a:spLocks noChangeArrowheads="1"/>
          </p:cNvSpPr>
          <p:nvPr/>
        </p:nvSpPr>
        <p:spPr bwMode="auto">
          <a:xfrm>
            <a:off x="4924425" y="3154363"/>
            <a:ext cx="2511425" cy="155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70000"/>
              </a:lnSpc>
            </a:pPr>
            <a:r>
              <a:rPr lang="zh-CN" altLang="en-US" sz="2800" b="1">
                <a:latin typeface="楷体" panose="02010609060101010101" pitchFamily="49" charset="-122"/>
                <a:ea typeface="楷体" panose="02010609060101010101" pitchFamily="49" charset="-122"/>
              </a:rPr>
              <a:t>（     ）互相</a:t>
            </a:r>
            <a:endParaRPr lang="en-US" altLang="zh-CN" sz="2800" b="1">
              <a:latin typeface="楷体" panose="02010609060101010101" pitchFamily="49" charset="-122"/>
              <a:ea typeface="楷体" panose="02010609060101010101" pitchFamily="49" charset="-122"/>
            </a:endParaRPr>
          </a:p>
          <a:p>
            <a:pPr>
              <a:lnSpc>
                <a:spcPct val="170000"/>
              </a:lnSpc>
            </a:pPr>
            <a:r>
              <a:rPr lang="zh-CN" altLang="en-US" sz="2800" b="1">
                <a:latin typeface="楷体" panose="02010609060101010101" pitchFamily="49" charset="-122"/>
                <a:ea typeface="楷体" panose="02010609060101010101" pitchFamily="49" charset="-122"/>
              </a:rPr>
              <a:t>（     ）面相</a:t>
            </a:r>
          </a:p>
        </p:txBody>
      </p:sp>
      <p:sp>
        <p:nvSpPr>
          <p:cNvPr id="15" name="矩形 14">
            <a:extLst>
              <a:ext uri="{FF2B5EF4-FFF2-40B4-BE49-F238E27FC236}">
                <a16:creationId xmlns:a16="http://schemas.microsoft.com/office/drawing/2014/main" xmlns="" id="{741C31A2-052C-4B1B-9875-1458CFF64DC1}"/>
              </a:ext>
            </a:extLst>
          </p:cNvPr>
          <p:cNvSpPr>
            <a:spLocks noChangeArrowheads="1"/>
          </p:cNvSpPr>
          <p:nvPr/>
        </p:nvSpPr>
        <p:spPr bwMode="auto">
          <a:xfrm>
            <a:off x="4403725" y="3602038"/>
            <a:ext cx="546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latin typeface="楷体" panose="02010609060101010101" pitchFamily="49" charset="-122"/>
                <a:ea typeface="楷体" panose="02010609060101010101" pitchFamily="49" charset="-122"/>
              </a:rPr>
              <a:t>相</a:t>
            </a:r>
          </a:p>
        </p:txBody>
      </p:sp>
      <p:sp>
        <p:nvSpPr>
          <p:cNvPr id="16" name="左大括号 15">
            <a:extLst>
              <a:ext uri="{FF2B5EF4-FFF2-40B4-BE49-F238E27FC236}">
                <a16:creationId xmlns:a16="http://schemas.microsoft.com/office/drawing/2014/main" xmlns="" id="{3A265B0C-81BA-46E8-83AE-CFF797615C88}"/>
              </a:ext>
            </a:extLst>
          </p:cNvPr>
          <p:cNvSpPr/>
          <p:nvPr/>
        </p:nvSpPr>
        <p:spPr>
          <a:xfrm>
            <a:off x="4879975" y="3462338"/>
            <a:ext cx="250825" cy="1020762"/>
          </a:xfrm>
          <a:prstGeom prst="leftBrace">
            <a:avLst>
              <a:gd name="adj1" fmla="val 31118"/>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800">
              <a:latin typeface="楷体" panose="02010609060101010101" pitchFamily="49" charset="-122"/>
              <a:ea typeface="楷体" panose="02010609060101010101" pitchFamily="49" charset="-122"/>
            </a:endParaRPr>
          </a:p>
        </p:txBody>
      </p:sp>
      <p:sp>
        <p:nvSpPr>
          <p:cNvPr id="5" name="矩形 4">
            <a:extLst>
              <a:ext uri="{FF2B5EF4-FFF2-40B4-BE49-F238E27FC236}">
                <a16:creationId xmlns:a16="http://schemas.microsoft.com/office/drawing/2014/main" xmlns="" id="{66C5368B-0B97-4AC9-A8FC-D3BB79A68CC4}"/>
              </a:ext>
            </a:extLst>
          </p:cNvPr>
          <p:cNvSpPr>
            <a:spLocks noChangeArrowheads="1"/>
          </p:cNvSpPr>
          <p:nvPr/>
        </p:nvSpPr>
        <p:spPr bwMode="auto">
          <a:xfrm>
            <a:off x="1676400" y="1357313"/>
            <a:ext cx="8763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píng</a:t>
            </a:r>
            <a:endParaRPr lang="en-US" altLang="zh-CN" sz="2800" dirty="0">
              <a:solidFill>
                <a:srgbClr val="FF0000"/>
              </a:solidFill>
              <a:latin typeface="汉语拼音" pitchFamily="34" charset="0"/>
              <a:ea typeface="楷体" panose="02010609060101010101" pitchFamily="49" charset="-122"/>
            </a:endParaRPr>
          </a:p>
        </p:txBody>
      </p:sp>
      <p:sp>
        <p:nvSpPr>
          <p:cNvPr id="6" name="矩形 5">
            <a:extLst>
              <a:ext uri="{FF2B5EF4-FFF2-40B4-BE49-F238E27FC236}">
                <a16:creationId xmlns:a16="http://schemas.microsoft.com/office/drawing/2014/main" xmlns="" id="{7C87029C-82F5-47E9-A918-A6D955B04827}"/>
              </a:ext>
            </a:extLst>
          </p:cNvPr>
          <p:cNvSpPr>
            <a:spLocks noChangeArrowheads="1"/>
          </p:cNvSpPr>
          <p:nvPr/>
        </p:nvSpPr>
        <p:spPr bwMode="auto">
          <a:xfrm>
            <a:off x="1604963" y="2149475"/>
            <a:ext cx="9064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bǐng</a:t>
            </a:r>
            <a:endParaRPr lang="zh-CN" altLang="en-US" sz="2800" dirty="0">
              <a:solidFill>
                <a:srgbClr val="FF0000"/>
              </a:solidFill>
              <a:latin typeface="汉语拼音" pitchFamily="34" charset="0"/>
              <a:ea typeface="楷体" panose="02010609060101010101" pitchFamily="49" charset="-122"/>
            </a:endParaRPr>
          </a:p>
        </p:txBody>
      </p:sp>
      <p:sp>
        <p:nvSpPr>
          <p:cNvPr id="23" name="矩形 22">
            <a:extLst>
              <a:ext uri="{FF2B5EF4-FFF2-40B4-BE49-F238E27FC236}">
                <a16:creationId xmlns:a16="http://schemas.microsoft.com/office/drawing/2014/main" xmlns="" id="{67AF9632-AA91-4E11-B0C8-8F17A1ADB209}"/>
              </a:ext>
            </a:extLst>
          </p:cNvPr>
          <p:cNvSpPr>
            <a:spLocks noChangeArrowheads="1"/>
          </p:cNvSpPr>
          <p:nvPr/>
        </p:nvSpPr>
        <p:spPr bwMode="auto">
          <a:xfrm>
            <a:off x="1116013" y="3165475"/>
            <a:ext cx="3770312"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70000"/>
              </a:lnSpc>
            </a:pPr>
            <a:r>
              <a:rPr lang="zh-CN" altLang="en-US" sz="2800" b="1">
                <a:latin typeface="楷体" panose="02010609060101010101" pitchFamily="49" charset="-122"/>
                <a:ea typeface="楷体" panose="02010609060101010101" pitchFamily="49" charset="-122"/>
              </a:rPr>
              <a:t>（     ）肖像</a:t>
            </a:r>
            <a:endParaRPr lang="en-US" altLang="zh-CN" sz="2800" b="1">
              <a:latin typeface="楷体" panose="02010609060101010101" pitchFamily="49" charset="-122"/>
              <a:ea typeface="楷体" panose="02010609060101010101" pitchFamily="49" charset="-122"/>
            </a:endParaRPr>
          </a:p>
          <a:p>
            <a:pPr>
              <a:lnSpc>
                <a:spcPct val="170000"/>
              </a:lnSpc>
            </a:pPr>
            <a:r>
              <a:rPr lang="zh-CN" altLang="en-US" sz="2800" b="1">
                <a:latin typeface="楷体" panose="02010609060101010101" pitchFamily="49" charset="-122"/>
                <a:ea typeface="楷体" panose="02010609060101010101" pitchFamily="49" charset="-122"/>
              </a:rPr>
              <a:t>（     ）不肖</a:t>
            </a:r>
          </a:p>
        </p:txBody>
      </p:sp>
      <p:sp>
        <p:nvSpPr>
          <p:cNvPr id="27" name="矩形 26">
            <a:extLst>
              <a:ext uri="{FF2B5EF4-FFF2-40B4-BE49-F238E27FC236}">
                <a16:creationId xmlns:a16="http://schemas.microsoft.com/office/drawing/2014/main" xmlns="" id="{FB4AF820-3252-4CAE-B437-0F6D734916FA}"/>
              </a:ext>
            </a:extLst>
          </p:cNvPr>
          <p:cNvSpPr>
            <a:spLocks noChangeArrowheads="1"/>
          </p:cNvSpPr>
          <p:nvPr/>
        </p:nvSpPr>
        <p:spPr bwMode="auto">
          <a:xfrm>
            <a:off x="487363" y="3582988"/>
            <a:ext cx="546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latin typeface="楷体" panose="02010609060101010101" pitchFamily="49" charset="-122"/>
                <a:ea typeface="楷体" panose="02010609060101010101" pitchFamily="49" charset="-122"/>
              </a:rPr>
              <a:t>肖</a:t>
            </a:r>
          </a:p>
        </p:txBody>
      </p:sp>
      <p:sp>
        <p:nvSpPr>
          <p:cNvPr id="28" name="左大括号 27">
            <a:extLst>
              <a:ext uri="{FF2B5EF4-FFF2-40B4-BE49-F238E27FC236}">
                <a16:creationId xmlns:a16="http://schemas.microsoft.com/office/drawing/2014/main" xmlns="" id="{3D7634B6-D55C-4B3F-972C-F3B586A8438E}"/>
              </a:ext>
            </a:extLst>
          </p:cNvPr>
          <p:cNvSpPr/>
          <p:nvPr/>
        </p:nvSpPr>
        <p:spPr>
          <a:xfrm>
            <a:off x="963613" y="3455988"/>
            <a:ext cx="250825" cy="1020762"/>
          </a:xfrm>
          <a:prstGeom prst="leftBrace">
            <a:avLst>
              <a:gd name="adj1" fmla="val 38713"/>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800">
              <a:latin typeface="楷体" panose="02010609060101010101" pitchFamily="49" charset="-122"/>
              <a:ea typeface="楷体" panose="02010609060101010101" pitchFamily="49" charset="-122"/>
            </a:endParaRPr>
          </a:p>
        </p:txBody>
      </p:sp>
      <p:sp>
        <p:nvSpPr>
          <p:cNvPr id="11" name="矩形 10">
            <a:extLst>
              <a:ext uri="{FF2B5EF4-FFF2-40B4-BE49-F238E27FC236}">
                <a16:creationId xmlns:a16="http://schemas.microsoft.com/office/drawing/2014/main" xmlns="" id="{8E9286F8-37F9-4CC7-A8FC-8797ECD04550}"/>
              </a:ext>
            </a:extLst>
          </p:cNvPr>
          <p:cNvSpPr>
            <a:spLocks noChangeArrowheads="1"/>
          </p:cNvSpPr>
          <p:nvPr/>
        </p:nvSpPr>
        <p:spPr bwMode="auto">
          <a:xfrm>
            <a:off x="1589088" y="3317875"/>
            <a:ext cx="8826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xiāo</a:t>
            </a:r>
            <a:endParaRPr lang="zh-CN" altLang="en-US" sz="2800" dirty="0">
              <a:solidFill>
                <a:srgbClr val="FF0000"/>
              </a:solidFill>
              <a:latin typeface="汉语拼音" pitchFamily="34" charset="0"/>
              <a:ea typeface="楷体" panose="02010609060101010101" pitchFamily="49" charset="-122"/>
            </a:endParaRPr>
          </a:p>
        </p:txBody>
      </p:sp>
      <p:sp>
        <p:nvSpPr>
          <p:cNvPr id="13" name="矩形 12">
            <a:extLst>
              <a:ext uri="{FF2B5EF4-FFF2-40B4-BE49-F238E27FC236}">
                <a16:creationId xmlns:a16="http://schemas.microsoft.com/office/drawing/2014/main" xmlns="" id="{D2BCF5C2-E9A4-4F55-A23D-8E78B118CE36}"/>
              </a:ext>
            </a:extLst>
          </p:cNvPr>
          <p:cNvSpPr>
            <a:spLocks noChangeArrowheads="1"/>
          </p:cNvSpPr>
          <p:nvPr/>
        </p:nvSpPr>
        <p:spPr bwMode="auto">
          <a:xfrm>
            <a:off x="1598613" y="4054475"/>
            <a:ext cx="8810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xiào</a:t>
            </a:r>
            <a:endParaRPr lang="zh-CN" altLang="en-US" sz="2800" dirty="0">
              <a:solidFill>
                <a:srgbClr val="FF0000"/>
              </a:solidFill>
              <a:latin typeface="汉语拼音" pitchFamily="34" charset="0"/>
              <a:ea typeface="楷体" panose="02010609060101010101" pitchFamily="49" charset="-122"/>
            </a:endParaRPr>
          </a:p>
        </p:txBody>
      </p:sp>
      <p:sp>
        <p:nvSpPr>
          <p:cNvPr id="19" name="矩形 18">
            <a:extLst>
              <a:ext uri="{FF2B5EF4-FFF2-40B4-BE49-F238E27FC236}">
                <a16:creationId xmlns:a16="http://schemas.microsoft.com/office/drawing/2014/main" xmlns="" id="{4DE8D24E-9ED8-41E6-B4C7-4C4A158F36C2}"/>
              </a:ext>
            </a:extLst>
          </p:cNvPr>
          <p:cNvSpPr>
            <a:spLocks noChangeArrowheads="1"/>
          </p:cNvSpPr>
          <p:nvPr/>
        </p:nvSpPr>
        <p:spPr bwMode="auto">
          <a:xfrm>
            <a:off x="5454650" y="1385888"/>
            <a:ext cx="5572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ké</a:t>
            </a:r>
            <a:endParaRPr lang="en-US" altLang="zh-CN" sz="2800" dirty="0">
              <a:solidFill>
                <a:srgbClr val="FF0000"/>
              </a:solidFill>
              <a:latin typeface="汉语拼音" pitchFamily="34" charset="0"/>
              <a:ea typeface="楷体" panose="02010609060101010101" pitchFamily="49" charset="-122"/>
            </a:endParaRPr>
          </a:p>
        </p:txBody>
      </p:sp>
      <p:sp>
        <p:nvSpPr>
          <p:cNvPr id="20" name="矩形 19">
            <a:extLst>
              <a:ext uri="{FF2B5EF4-FFF2-40B4-BE49-F238E27FC236}">
                <a16:creationId xmlns:a16="http://schemas.microsoft.com/office/drawing/2014/main" xmlns="" id="{C7DF68D3-B171-4393-ACB3-1612EEC41ACA}"/>
              </a:ext>
            </a:extLst>
          </p:cNvPr>
          <p:cNvSpPr>
            <a:spLocks noChangeArrowheads="1"/>
          </p:cNvSpPr>
          <p:nvPr/>
        </p:nvSpPr>
        <p:spPr bwMode="auto">
          <a:xfrm>
            <a:off x="5303838" y="2085975"/>
            <a:ext cx="8874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qiào</a:t>
            </a:r>
            <a:endParaRPr lang="en-US" altLang="zh-CN" sz="2800" dirty="0">
              <a:solidFill>
                <a:srgbClr val="FF0000"/>
              </a:solidFill>
              <a:latin typeface="汉语拼音" pitchFamily="34" charset="0"/>
              <a:ea typeface="楷体" panose="02010609060101010101" pitchFamily="49" charset="-122"/>
            </a:endParaRPr>
          </a:p>
        </p:txBody>
      </p:sp>
      <p:sp>
        <p:nvSpPr>
          <p:cNvPr id="21" name="矩形 20">
            <a:extLst>
              <a:ext uri="{FF2B5EF4-FFF2-40B4-BE49-F238E27FC236}">
                <a16:creationId xmlns:a16="http://schemas.microsoft.com/office/drawing/2014/main" xmlns="" id="{7076CF7A-C7BE-4A94-A97F-4D8CA27D19E2}"/>
              </a:ext>
            </a:extLst>
          </p:cNvPr>
          <p:cNvSpPr>
            <a:spLocks noChangeArrowheads="1"/>
          </p:cNvSpPr>
          <p:nvPr/>
        </p:nvSpPr>
        <p:spPr bwMode="auto">
          <a:xfrm>
            <a:off x="5275263" y="3278188"/>
            <a:ext cx="10826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xiāng</a:t>
            </a:r>
            <a:endParaRPr lang="en-US" altLang="zh-CN" sz="2800" dirty="0">
              <a:solidFill>
                <a:srgbClr val="FF0000"/>
              </a:solidFill>
              <a:latin typeface="汉语拼音" pitchFamily="34" charset="0"/>
              <a:ea typeface="楷体" panose="02010609060101010101" pitchFamily="49" charset="-122"/>
            </a:endParaRPr>
          </a:p>
        </p:txBody>
      </p:sp>
      <p:sp>
        <p:nvSpPr>
          <p:cNvPr id="22" name="矩形 21">
            <a:extLst>
              <a:ext uri="{FF2B5EF4-FFF2-40B4-BE49-F238E27FC236}">
                <a16:creationId xmlns:a16="http://schemas.microsoft.com/office/drawing/2014/main" xmlns="" id="{ABAC4D67-0FB1-4B40-8FD4-7F300F62BCA3}"/>
              </a:ext>
            </a:extLst>
          </p:cNvPr>
          <p:cNvSpPr>
            <a:spLocks noChangeArrowheads="1"/>
          </p:cNvSpPr>
          <p:nvPr/>
        </p:nvSpPr>
        <p:spPr bwMode="auto">
          <a:xfrm>
            <a:off x="5265738" y="4019550"/>
            <a:ext cx="11858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xiàng</a:t>
            </a:r>
            <a:r>
              <a:rPr lang="en-US" altLang="zh-CN" sz="2800" dirty="0">
                <a:solidFill>
                  <a:srgbClr val="FF0000"/>
                </a:solidFill>
                <a:latin typeface="汉语拼音" pitchFamily="34" charset="0"/>
                <a:ea typeface="楷体" panose="02010609060101010101" pitchFamily="49" charset="-122"/>
              </a:rPr>
              <a:t> </a:t>
            </a:r>
          </a:p>
        </p:txBody>
      </p:sp>
      <p:grpSp>
        <p:nvGrpSpPr>
          <p:cNvPr id="15381" name="组合 1">
            <a:extLst>
              <a:ext uri="{FF2B5EF4-FFF2-40B4-BE49-F238E27FC236}">
                <a16:creationId xmlns:a16="http://schemas.microsoft.com/office/drawing/2014/main" xmlns="" id="{5073981C-FF8E-4F3C-BB10-BDE45A12D058}"/>
              </a:ext>
            </a:extLst>
          </p:cNvPr>
          <p:cNvGrpSpPr>
            <a:grpSpLocks/>
          </p:cNvGrpSpPr>
          <p:nvPr/>
        </p:nvGrpSpPr>
        <p:grpSpPr bwMode="auto">
          <a:xfrm>
            <a:off x="490538" y="550863"/>
            <a:ext cx="1498600" cy="566737"/>
            <a:chOff x="611188" y="598488"/>
            <a:chExt cx="1498600" cy="566737"/>
          </a:xfrm>
        </p:grpSpPr>
        <p:sp>
          <p:nvSpPr>
            <p:cNvPr id="128" name="圆角矩形 127">
              <a:extLst>
                <a:ext uri="{FF2B5EF4-FFF2-40B4-BE49-F238E27FC236}">
                  <a16:creationId xmlns:a16="http://schemas.microsoft.com/office/drawing/2014/main" xmlns="" id="{3032D6C8-F5FA-47FE-AB5A-4C8B9314ED6E}"/>
                </a:ext>
              </a:extLst>
            </p:cNvPr>
            <p:cNvSpPr/>
            <p:nvPr/>
          </p:nvSpPr>
          <p:spPr>
            <a:xfrm rot="20326116">
              <a:off x="1604963"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29" name="圆角矩形 128">
              <a:extLst>
                <a:ext uri="{FF2B5EF4-FFF2-40B4-BE49-F238E27FC236}">
                  <a16:creationId xmlns:a16="http://schemas.microsoft.com/office/drawing/2014/main" xmlns="" id="{6CDDEF55-0AF5-4DAE-B3A5-37248966B004}"/>
                </a:ext>
              </a:extLst>
            </p:cNvPr>
            <p:cNvSpPr/>
            <p:nvPr/>
          </p:nvSpPr>
          <p:spPr>
            <a:xfrm rot="319204">
              <a:off x="11191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30" name="圆角矩形 129">
              <a:extLst>
                <a:ext uri="{FF2B5EF4-FFF2-40B4-BE49-F238E27FC236}">
                  <a16:creationId xmlns:a16="http://schemas.microsoft.com/office/drawing/2014/main" xmlns="" id="{9A329232-5857-4E95-8681-6D7D36C21EC5}"/>
                </a:ext>
              </a:extLst>
            </p:cNvPr>
            <p:cNvSpPr/>
            <p:nvPr/>
          </p:nvSpPr>
          <p:spPr>
            <a:xfrm rot="21148334">
              <a:off x="646113"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5385" name="矩形 1">
              <a:extLst>
                <a:ext uri="{FF2B5EF4-FFF2-40B4-BE49-F238E27FC236}">
                  <a16:creationId xmlns:a16="http://schemas.microsoft.com/office/drawing/2014/main" xmlns="" id="{AB262233-AC6B-4707-9004-26CFFDE48D7D}"/>
                </a:ext>
              </a:extLst>
            </p:cNvPr>
            <p:cNvSpPr>
              <a:spLocks noChangeArrowheads="1"/>
            </p:cNvSpPr>
            <p:nvPr/>
          </p:nvSpPr>
          <p:spPr bwMode="auto">
            <a:xfrm>
              <a:off x="611188" y="598488"/>
              <a:ext cx="14986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多音字</a:t>
              </a:r>
            </a:p>
          </p:txBody>
        </p:sp>
      </p:grpSp>
      <p:grpSp>
        <p:nvGrpSpPr>
          <p:cNvPr id="15386" name="组合 55">
            <a:extLst>
              <a:ext uri="{FF2B5EF4-FFF2-40B4-BE49-F238E27FC236}">
                <a16:creationId xmlns:a16="http://schemas.microsoft.com/office/drawing/2014/main" xmlns="" id="{071CF932-4BCB-4E60-BEFB-5B9B20B0C594}"/>
              </a:ext>
            </a:extLst>
          </p:cNvPr>
          <p:cNvGrpSpPr>
            <a:grpSpLocks/>
          </p:cNvGrpSpPr>
          <p:nvPr/>
        </p:nvGrpSpPr>
        <p:grpSpPr bwMode="auto">
          <a:xfrm>
            <a:off x="-3175" y="-20638"/>
            <a:ext cx="2006600" cy="523876"/>
            <a:chOff x="70" y="-63"/>
            <a:chExt cx="3161" cy="824"/>
          </a:xfrm>
        </p:grpSpPr>
        <p:sp>
          <p:nvSpPr>
            <p:cNvPr id="15387" name="文本框 6">
              <a:extLst>
                <a:ext uri="{FF2B5EF4-FFF2-40B4-BE49-F238E27FC236}">
                  <a16:creationId xmlns:a16="http://schemas.microsoft.com/office/drawing/2014/main" xmlns="" id="{402E931A-2869-4818-9FD3-AB90D5647A54}"/>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预习检查</a:t>
              </a:r>
            </a:p>
          </p:txBody>
        </p:sp>
        <p:cxnSp>
          <p:nvCxnSpPr>
            <p:cNvPr id="33" name="直线连接符 9">
              <a:extLst>
                <a:ext uri="{FF2B5EF4-FFF2-40B4-BE49-F238E27FC236}">
                  <a16:creationId xmlns:a16="http://schemas.microsoft.com/office/drawing/2014/main" xmlns="" id="{72C6911E-3E57-415B-A08B-C7621A7BF245}"/>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4" name="菱形 33">
              <a:extLst>
                <a:ext uri="{FF2B5EF4-FFF2-40B4-BE49-F238E27FC236}">
                  <a16:creationId xmlns:a16="http://schemas.microsoft.com/office/drawing/2014/main" xmlns="" id="{A291615C-4374-49ED-A231-5426339F1DD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randombar(horizontal)">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randombar(horizontal)">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randombar(horizontal)">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3" grpId="0"/>
      <p:bldP spid="19" grpId="0"/>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09" name="组合 1">
            <a:extLst>
              <a:ext uri="{FF2B5EF4-FFF2-40B4-BE49-F238E27FC236}">
                <a16:creationId xmlns:a16="http://schemas.microsoft.com/office/drawing/2014/main" xmlns="" id="{8A829B25-6B05-4317-BC14-937AC0C1F89F}"/>
              </a:ext>
            </a:extLst>
          </p:cNvPr>
          <p:cNvGrpSpPr>
            <a:grpSpLocks/>
          </p:cNvGrpSpPr>
          <p:nvPr/>
        </p:nvGrpSpPr>
        <p:grpSpPr bwMode="auto">
          <a:xfrm>
            <a:off x="534988" y="555625"/>
            <a:ext cx="1498600" cy="566738"/>
            <a:chOff x="611188" y="598488"/>
            <a:chExt cx="1498600" cy="566737"/>
          </a:xfrm>
        </p:grpSpPr>
        <p:sp>
          <p:nvSpPr>
            <p:cNvPr id="3" name="圆角矩形 2">
              <a:extLst>
                <a:ext uri="{FF2B5EF4-FFF2-40B4-BE49-F238E27FC236}">
                  <a16:creationId xmlns:a16="http://schemas.microsoft.com/office/drawing/2014/main" xmlns="" id="{0FF2C49D-D4B8-4BB8-9CD1-6BA51CFFBD05}"/>
                </a:ext>
              </a:extLst>
            </p:cNvPr>
            <p:cNvSpPr/>
            <p:nvPr/>
          </p:nvSpPr>
          <p:spPr>
            <a:xfrm rot="20326116">
              <a:off x="1604963"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 name="圆角矩形 3">
              <a:extLst>
                <a:ext uri="{FF2B5EF4-FFF2-40B4-BE49-F238E27FC236}">
                  <a16:creationId xmlns:a16="http://schemas.microsoft.com/office/drawing/2014/main" xmlns="" id="{2526E047-BC6E-45F9-B4BE-6C6480553AAC}"/>
                </a:ext>
              </a:extLst>
            </p:cNvPr>
            <p:cNvSpPr/>
            <p:nvPr/>
          </p:nvSpPr>
          <p:spPr>
            <a:xfrm rot="319204">
              <a:off x="11191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 name="圆角矩形 4">
              <a:extLst>
                <a:ext uri="{FF2B5EF4-FFF2-40B4-BE49-F238E27FC236}">
                  <a16:creationId xmlns:a16="http://schemas.microsoft.com/office/drawing/2014/main" xmlns="" id="{97DB51E1-AF97-45CD-B210-D5A692BC6AF7}"/>
                </a:ext>
              </a:extLst>
            </p:cNvPr>
            <p:cNvSpPr/>
            <p:nvPr/>
          </p:nvSpPr>
          <p:spPr>
            <a:xfrm rot="21148334">
              <a:off x="646113"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413" name="矩形 1">
              <a:extLst>
                <a:ext uri="{FF2B5EF4-FFF2-40B4-BE49-F238E27FC236}">
                  <a16:creationId xmlns:a16="http://schemas.microsoft.com/office/drawing/2014/main" xmlns="" id="{8BFEF70B-B628-4515-9CF2-348D5772EB39}"/>
                </a:ext>
              </a:extLst>
            </p:cNvPr>
            <p:cNvSpPr>
              <a:spLocks noChangeArrowheads="1"/>
            </p:cNvSpPr>
            <p:nvPr/>
          </p:nvSpPr>
          <p:spPr bwMode="auto">
            <a:xfrm>
              <a:off x="611188" y="598488"/>
              <a:ext cx="14986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形近字</a:t>
              </a:r>
            </a:p>
          </p:txBody>
        </p:sp>
      </p:grpSp>
      <p:sp>
        <p:nvSpPr>
          <p:cNvPr id="22" name="左大括号 21">
            <a:extLst>
              <a:ext uri="{FF2B5EF4-FFF2-40B4-BE49-F238E27FC236}">
                <a16:creationId xmlns:a16="http://schemas.microsoft.com/office/drawing/2014/main" xmlns="" id="{74578013-F47C-40DB-82EA-4FBF2D6A0F3D}"/>
              </a:ext>
            </a:extLst>
          </p:cNvPr>
          <p:cNvSpPr/>
          <p:nvPr/>
        </p:nvSpPr>
        <p:spPr>
          <a:xfrm>
            <a:off x="609600" y="1706563"/>
            <a:ext cx="215900" cy="1944687"/>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17415" name="矩形 24">
            <a:extLst>
              <a:ext uri="{FF2B5EF4-FFF2-40B4-BE49-F238E27FC236}">
                <a16:creationId xmlns:a16="http://schemas.microsoft.com/office/drawing/2014/main" xmlns="" id="{F22E39B1-0981-45EE-A82C-60E1CC9BE8F2}"/>
              </a:ext>
            </a:extLst>
          </p:cNvPr>
          <p:cNvSpPr>
            <a:spLocks noChangeArrowheads="1"/>
          </p:cNvSpPr>
          <p:nvPr/>
        </p:nvSpPr>
        <p:spPr bwMode="auto">
          <a:xfrm>
            <a:off x="798513" y="1563688"/>
            <a:ext cx="24193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latin typeface="汉语拼音" pitchFamily="34" charset="0"/>
                <a:ea typeface="楷体" panose="02010609060101010101" pitchFamily="49" charset="-122"/>
              </a:rPr>
              <a:t>hùn</a:t>
            </a:r>
            <a:r>
              <a:rPr lang="zh-CN" altLang="en-US" sz="2800" b="1">
                <a:latin typeface="楷体" panose="02010609060101010101" pitchFamily="49" charset="-122"/>
                <a:ea typeface="楷体" panose="02010609060101010101" pitchFamily="49" charset="-122"/>
              </a:rPr>
              <a:t>（   ）杂</a:t>
            </a:r>
            <a:endParaRPr lang="en-US" altLang="zh-CN" sz="2800" b="1">
              <a:latin typeface="楷体" panose="02010609060101010101" pitchFamily="49" charset="-122"/>
              <a:ea typeface="楷体" panose="02010609060101010101" pitchFamily="49" charset="-122"/>
            </a:endParaRPr>
          </a:p>
        </p:txBody>
      </p:sp>
      <p:sp>
        <p:nvSpPr>
          <p:cNvPr id="17416" name="矩形 32">
            <a:extLst>
              <a:ext uri="{FF2B5EF4-FFF2-40B4-BE49-F238E27FC236}">
                <a16:creationId xmlns:a16="http://schemas.microsoft.com/office/drawing/2014/main" xmlns="" id="{D7605F11-C6EC-4629-867B-50D56831A175}"/>
              </a:ext>
            </a:extLst>
          </p:cNvPr>
          <p:cNvSpPr>
            <a:spLocks noChangeArrowheads="1"/>
          </p:cNvSpPr>
          <p:nvPr/>
        </p:nvSpPr>
        <p:spPr bwMode="auto">
          <a:xfrm>
            <a:off x="798513" y="2346325"/>
            <a:ext cx="24177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latin typeface="汉语拼音" pitchFamily="34" charset="0"/>
                <a:ea typeface="楷体" panose="02010609060101010101" pitchFamily="49" charset="-122"/>
              </a:rPr>
              <a:t>gùn</a:t>
            </a:r>
            <a:r>
              <a:rPr lang="zh-CN" altLang="en-US" sz="2800" b="1">
                <a:latin typeface="楷体" panose="02010609060101010101" pitchFamily="49" charset="-122"/>
                <a:ea typeface="楷体" panose="02010609060101010101" pitchFamily="49" charset="-122"/>
              </a:rPr>
              <a:t>（   ）棒</a:t>
            </a:r>
            <a:endParaRPr lang="en-US" altLang="zh-CN" sz="2800" b="1">
              <a:latin typeface="楷体" panose="02010609060101010101" pitchFamily="49" charset="-122"/>
              <a:ea typeface="楷体" panose="02010609060101010101" pitchFamily="49" charset="-122"/>
            </a:endParaRPr>
          </a:p>
        </p:txBody>
      </p:sp>
      <p:grpSp>
        <p:nvGrpSpPr>
          <p:cNvPr id="17417" name="组合 55">
            <a:extLst>
              <a:ext uri="{FF2B5EF4-FFF2-40B4-BE49-F238E27FC236}">
                <a16:creationId xmlns:a16="http://schemas.microsoft.com/office/drawing/2014/main" xmlns="" id="{78A2C8F6-7CC6-4C4D-81F7-6BCAC91DCE49}"/>
              </a:ext>
            </a:extLst>
          </p:cNvPr>
          <p:cNvGrpSpPr>
            <a:grpSpLocks/>
          </p:cNvGrpSpPr>
          <p:nvPr/>
        </p:nvGrpSpPr>
        <p:grpSpPr bwMode="auto">
          <a:xfrm>
            <a:off x="-3175" y="-20638"/>
            <a:ext cx="2006600" cy="523876"/>
            <a:chOff x="70" y="-63"/>
            <a:chExt cx="3161" cy="824"/>
          </a:xfrm>
        </p:grpSpPr>
        <p:sp>
          <p:nvSpPr>
            <p:cNvPr id="17418" name="文本框 6">
              <a:extLst>
                <a:ext uri="{FF2B5EF4-FFF2-40B4-BE49-F238E27FC236}">
                  <a16:creationId xmlns:a16="http://schemas.microsoft.com/office/drawing/2014/main" xmlns="" id="{065466CE-68C4-40B0-9EA7-455DA5E84E07}"/>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预习检查</a:t>
              </a:r>
            </a:p>
          </p:txBody>
        </p:sp>
        <p:cxnSp>
          <p:nvCxnSpPr>
            <p:cNvPr id="40" name="直线连接符 9">
              <a:extLst>
                <a:ext uri="{FF2B5EF4-FFF2-40B4-BE49-F238E27FC236}">
                  <a16:creationId xmlns:a16="http://schemas.microsoft.com/office/drawing/2014/main" xmlns="" id="{B1F77BF0-C958-42BA-99A4-2641991DEBF9}"/>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41" name="菱形 40">
              <a:extLst>
                <a:ext uri="{FF2B5EF4-FFF2-40B4-BE49-F238E27FC236}">
                  <a16:creationId xmlns:a16="http://schemas.microsoft.com/office/drawing/2014/main" xmlns="" id="{BBDE1225-8317-4C9C-9683-B0C6688859A5}"/>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7421" name="矩形 30">
            <a:extLst>
              <a:ext uri="{FF2B5EF4-FFF2-40B4-BE49-F238E27FC236}">
                <a16:creationId xmlns:a16="http://schemas.microsoft.com/office/drawing/2014/main" xmlns="" id="{70CEBB11-0946-4E05-9F88-ADC02DD1E6E2}"/>
              </a:ext>
            </a:extLst>
          </p:cNvPr>
          <p:cNvSpPr>
            <a:spLocks noChangeArrowheads="1"/>
          </p:cNvSpPr>
          <p:nvPr/>
        </p:nvSpPr>
        <p:spPr bwMode="auto">
          <a:xfrm>
            <a:off x="798513" y="3128963"/>
            <a:ext cx="23844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latin typeface="汉语拼音" pitchFamily="34" charset="0"/>
                <a:ea typeface="楷体" panose="02010609060101010101" pitchFamily="49" charset="-122"/>
              </a:rPr>
              <a:t>kūn</a:t>
            </a:r>
            <a:r>
              <a:rPr lang="zh-CN" altLang="en-US" sz="2800" b="1">
                <a:latin typeface="楷体" panose="02010609060101010101" pitchFamily="49" charset="-122"/>
                <a:ea typeface="楷体" panose="02010609060101010101" pitchFamily="49" charset="-122"/>
              </a:rPr>
              <a:t>（   ）明</a:t>
            </a:r>
            <a:endParaRPr lang="en-US" altLang="zh-CN" sz="2800" b="1">
              <a:latin typeface="楷体" panose="02010609060101010101" pitchFamily="49" charset="-122"/>
              <a:ea typeface="楷体" panose="02010609060101010101" pitchFamily="49" charset="-122"/>
            </a:endParaRPr>
          </a:p>
        </p:txBody>
      </p:sp>
      <p:sp>
        <p:nvSpPr>
          <p:cNvPr id="35" name="TextBox 34">
            <a:extLst>
              <a:ext uri="{FF2B5EF4-FFF2-40B4-BE49-F238E27FC236}">
                <a16:creationId xmlns:a16="http://schemas.microsoft.com/office/drawing/2014/main" xmlns="" id="{D3B694E6-0ACA-4595-BD7A-6CA74D3BB2A1}"/>
              </a:ext>
            </a:extLst>
          </p:cNvPr>
          <p:cNvSpPr txBox="1">
            <a:spLocks noChangeArrowheads="1"/>
          </p:cNvSpPr>
          <p:nvPr/>
        </p:nvSpPr>
        <p:spPr bwMode="auto">
          <a:xfrm>
            <a:off x="1830388" y="2346325"/>
            <a:ext cx="455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棍</a:t>
            </a:r>
          </a:p>
        </p:txBody>
      </p:sp>
      <p:sp>
        <p:nvSpPr>
          <p:cNvPr id="42" name="TextBox 41">
            <a:extLst>
              <a:ext uri="{FF2B5EF4-FFF2-40B4-BE49-F238E27FC236}">
                <a16:creationId xmlns:a16="http://schemas.microsoft.com/office/drawing/2014/main" xmlns="" id="{859D2475-C59E-4957-A297-FC92479144AE}"/>
              </a:ext>
            </a:extLst>
          </p:cNvPr>
          <p:cNvSpPr txBox="1">
            <a:spLocks noChangeArrowheads="1"/>
          </p:cNvSpPr>
          <p:nvPr/>
        </p:nvSpPr>
        <p:spPr bwMode="auto">
          <a:xfrm>
            <a:off x="1830388" y="1563688"/>
            <a:ext cx="552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混</a:t>
            </a:r>
          </a:p>
        </p:txBody>
      </p:sp>
      <p:sp>
        <p:nvSpPr>
          <p:cNvPr id="43" name="TextBox 42">
            <a:extLst>
              <a:ext uri="{FF2B5EF4-FFF2-40B4-BE49-F238E27FC236}">
                <a16:creationId xmlns:a16="http://schemas.microsoft.com/office/drawing/2014/main" xmlns="" id="{418A852E-9C36-4993-BDDF-5EA0BB43C7B0}"/>
              </a:ext>
            </a:extLst>
          </p:cNvPr>
          <p:cNvSpPr txBox="1">
            <a:spLocks noChangeArrowheads="1"/>
          </p:cNvSpPr>
          <p:nvPr/>
        </p:nvSpPr>
        <p:spPr bwMode="auto">
          <a:xfrm>
            <a:off x="1830388" y="3128963"/>
            <a:ext cx="4556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昆</a:t>
            </a:r>
          </a:p>
        </p:txBody>
      </p:sp>
      <p:sp>
        <p:nvSpPr>
          <p:cNvPr id="54" name="左大括号 53">
            <a:extLst>
              <a:ext uri="{FF2B5EF4-FFF2-40B4-BE49-F238E27FC236}">
                <a16:creationId xmlns:a16="http://schemas.microsoft.com/office/drawing/2014/main" xmlns="" id="{AB14AE56-F4DF-40EF-825A-77FC0B8B452E}"/>
              </a:ext>
            </a:extLst>
          </p:cNvPr>
          <p:cNvSpPr/>
          <p:nvPr/>
        </p:nvSpPr>
        <p:spPr>
          <a:xfrm>
            <a:off x="3419475" y="1663700"/>
            <a:ext cx="215900" cy="1944688"/>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17426" name="矩形 54">
            <a:extLst>
              <a:ext uri="{FF2B5EF4-FFF2-40B4-BE49-F238E27FC236}">
                <a16:creationId xmlns:a16="http://schemas.microsoft.com/office/drawing/2014/main" xmlns="" id="{788B2413-D01A-4E07-B2E7-772C0CD0B461}"/>
              </a:ext>
            </a:extLst>
          </p:cNvPr>
          <p:cNvSpPr>
            <a:spLocks noChangeArrowheads="1"/>
          </p:cNvSpPr>
          <p:nvPr/>
        </p:nvSpPr>
        <p:spPr bwMode="auto">
          <a:xfrm>
            <a:off x="3579813" y="1520825"/>
            <a:ext cx="25177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latin typeface="汉语拼音" pitchFamily="34" charset="0"/>
                <a:ea typeface="楷体" panose="02010609060101010101" pitchFamily="49" charset="-122"/>
              </a:rPr>
              <a:t>piān</a:t>
            </a:r>
            <a:r>
              <a:rPr lang="zh-CN" altLang="en-US" sz="2800" b="1">
                <a:latin typeface="楷体" panose="02010609060101010101" pitchFamily="49" charset="-122"/>
                <a:ea typeface="楷体" panose="02010609060101010101" pitchFamily="49" charset="-122"/>
              </a:rPr>
              <a:t>（   ）破</a:t>
            </a:r>
            <a:endParaRPr lang="en-US" altLang="zh-CN" sz="2800" b="1">
              <a:latin typeface="楷体" panose="02010609060101010101" pitchFamily="49" charset="-122"/>
              <a:ea typeface="楷体" panose="02010609060101010101" pitchFamily="49" charset="-122"/>
            </a:endParaRPr>
          </a:p>
        </p:txBody>
      </p:sp>
      <p:sp>
        <p:nvSpPr>
          <p:cNvPr id="17427" name="矩形 55">
            <a:extLst>
              <a:ext uri="{FF2B5EF4-FFF2-40B4-BE49-F238E27FC236}">
                <a16:creationId xmlns:a16="http://schemas.microsoft.com/office/drawing/2014/main" xmlns="" id="{D59B5A06-9E39-41FA-A8F2-2B08036B24F8}"/>
              </a:ext>
            </a:extLst>
          </p:cNvPr>
          <p:cNvSpPr>
            <a:spLocks noChangeArrowheads="1"/>
          </p:cNvSpPr>
          <p:nvPr/>
        </p:nvSpPr>
        <p:spPr bwMode="auto">
          <a:xfrm>
            <a:off x="3579813" y="2303463"/>
            <a:ext cx="24384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latin typeface="汉语拼音" pitchFamily="34" charset="0"/>
                <a:ea typeface="楷体" panose="02010609060101010101" pitchFamily="49" charset="-122"/>
              </a:rPr>
              <a:t>bān</a:t>
            </a:r>
            <a:r>
              <a:rPr lang="zh-CN" altLang="en-US" sz="2800" b="1">
                <a:latin typeface="楷体" panose="02010609060101010101" pitchFamily="49" charset="-122"/>
                <a:ea typeface="楷体" panose="02010609060101010101" pitchFamily="49" charset="-122"/>
              </a:rPr>
              <a:t>（   ）发</a:t>
            </a:r>
            <a:endParaRPr lang="en-US" altLang="zh-CN" sz="2800" b="1">
              <a:latin typeface="楷体" panose="02010609060101010101" pitchFamily="49" charset="-122"/>
              <a:ea typeface="楷体" panose="02010609060101010101" pitchFamily="49" charset="-122"/>
            </a:endParaRPr>
          </a:p>
        </p:txBody>
      </p:sp>
      <p:sp>
        <p:nvSpPr>
          <p:cNvPr id="17428" name="矩形 56">
            <a:extLst>
              <a:ext uri="{FF2B5EF4-FFF2-40B4-BE49-F238E27FC236}">
                <a16:creationId xmlns:a16="http://schemas.microsoft.com/office/drawing/2014/main" xmlns="" id="{8FE42827-117A-45CB-82C3-EBB4053C4530}"/>
              </a:ext>
            </a:extLst>
          </p:cNvPr>
          <p:cNvSpPr>
            <a:spLocks noChangeArrowheads="1"/>
          </p:cNvSpPr>
          <p:nvPr/>
        </p:nvSpPr>
        <p:spPr bwMode="auto">
          <a:xfrm>
            <a:off x="3579813" y="3084513"/>
            <a:ext cx="2406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latin typeface="汉语拼音" pitchFamily="34" charset="0"/>
                <a:ea typeface="楷体" panose="02010609060101010101" pitchFamily="49" charset="-122"/>
              </a:rPr>
              <a:t>pín </a:t>
            </a:r>
            <a:r>
              <a:rPr lang="zh-CN" altLang="en-US" sz="2800" b="1">
                <a:latin typeface="楷体" panose="02010609060101010101" pitchFamily="49" charset="-122"/>
                <a:ea typeface="楷体" panose="02010609060101010101" pitchFamily="49" charset="-122"/>
              </a:rPr>
              <a:t>（   ）繁</a:t>
            </a:r>
            <a:endParaRPr lang="en-US" altLang="zh-CN" sz="2800" b="1">
              <a:latin typeface="楷体" panose="02010609060101010101" pitchFamily="49" charset="-122"/>
              <a:ea typeface="楷体" panose="02010609060101010101" pitchFamily="49" charset="-122"/>
            </a:endParaRPr>
          </a:p>
        </p:txBody>
      </p:sp>
      <p:sp>
        <p:nvSpPr>
          <p:cNvPr id="58" name="TextBox 57">
            <a:extLst>
              <a:ext uri="{FF2B5EF4-FFF2-40B4-BE49-F238E27FC236}">
                <a16:creationId xmlns:a16="http://schemas.microsoft.com/office/drawing/2014/main" xmlns="" id="{F79EE718-B80C-4F52-B322-5AE87E45E46D}"/>
              </a:ext>
            </a:extLst>
          </p:cNvPr>
          <p:cNvSpPr txBox="1">
            <a:spLocks noChangeArrowheads="1"/>
          </p:cNvSpPr>
          <p:nvPr/>
        </p:nvSpPr>
        <p:spPr bwMode="auto">
          <a:xfrm>
            <a:off x="4611688" y="2303463"/>
            <a:ext cx="4556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颁</a:t>
            </a:r>
          </a:p>
        </p:txBody>
      </p:sp>
      <p:sp>
        <p:nvSpPr>
          <p:cNvPr id="59" name="TextBox 58">
            <a:extLst>
              <a:ext uri="{FF2B5EF4-FFF2-40B4-BE49-F238E27FC236}">
                <a16:creationId xmlns:a16="http://schemas.microsoft.com/office/drawing/2014/main" xmlns="" id="{EFE9CEE4-5650-4BB4-BF86-2256E0A79A4C}"/>
              </a:ext>
            </a:extLst>
          </p:cNvPr>
          <p:cNvSpPr txBox="1">
            <a:spLocks noChangeArrowheads="1"/>
          </p:cNvSpPr>
          <p:nvPr/>
        </p:nvSpPr>
        <p:spPr bwMode="auto">
          <a:xfrm>
            <a:off x="4611688" y="1520825"/>
            <a:ext cx="5524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偏</a:t>
            </a:r>
          </a:p>
        </p:txBody>
      </p:sp>
      <p:sp>
        <p:nvSpPr>
          <p:cNvPr id="60" name="TextBox 59">
            <a:extLst>
              <a:ext uri="{FF2B5EF4-FFF2-40B4-BE49-F238E27FC236}">
                <a16:creationId xmlns:a16="http://schemas.microsoft.com/office/drawing/2014/main" xmlns="" id="{DEFEE917-2CBD-4CCF-9210-E2C167A66702}"/>
              </a:ext>
            </a:extLst>
          </p:cNvPr>
          <p:cNvSpPr txBox="1">
            <a:spLocks noChangeArrowheads="1"/>
          </p:cNvSpPr>
          <p:nvPr/>
        </p:nvSpPr>
        <p:spPr bwMode="auto">
          <a:xfrm>
            <a:off x="4611688" y="3084513"/>
            <a:ext cx="455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频</a:t>
            </a:r>
          </a:p>
        </p:txBody>
      </p:sp>
      <p:sp>
        <p:nvSpPr>
          <p:cNvPr id="61" name="左大括号 60">
            <a:extLst>
              <a:ext uri="{FF2B5EF4-FFF2-40B4-BE49-F238E27FC236}">
                <a16:creationId xmlns:a16="http://schemas.microsoft.com/office/drawing/2014/main" xmlns="" id="{056452D5-0EDF-4319-8F17-B59C0E2A4403}"/>
              </a:ext>
            </a:extLst>
          </p:cNvPr>
          <p:cNvSpPr/>
          <p:nvPr/>
        </p:nvSpPr>
        <p:spPr>
          <a:xfrm>
            <a:off x="6227763" y="1706563"/>
            <a:ext cx="215900" cy="1944687"/>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17433" name="矩形 61">
            <a:extLst>
              <a:ext uri="{FF2B5EF4-FFF2-40B4-BE49-F238E27FC236}">
                <a16:creationId xmlns:a16="http://schemas.microsoft.com/office/drawing/2014/main" xmlns="" id="{A11940D6-D2A6-414B-91C5-48FB40558432}"/>
              </a:ext>
            </a:extLst>
          </p:cNvPr>
          <p:cNvSpPr>
            <a:spLocks noChangeArrowheads="1"/>
          </p:cNvSpPr>
          <p:nvPr/>
        </p:nvSpPr>
        <p:spPr bwMode="auto">
          <a:xfrm>
            <a:off x="6373813" y="1563688"/>
            <a:ext cx="24082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latin typeface="汉语拼音" pitchFamily="34" charset="0"/>
                <a:ea typeface="楷体" panose="02010609060101010101" pitchFamily="49" charset="-122"/>
              </a:rPr>
              <a:t>zhū</a:t>
            </a:r>
            <a:r>
              <a:rPr lang="zh-CN" altLang="en-US" sz="2800" b="1">
                <a:latin typeface="楷体" panose="02010609060101010101" pitchFamily="49" charset="-122"/>
                <a:ea typeface="楷体" panose="02010609060101010101" pitchFamily="49" charset="-122"/>
              </a:rPr>
              <a:t>（   ）儒</a:t>
            </a:r>
            <a:endParaRPr lang="en-US" altLang="zh-CN" sz="2800" b="1">
              <a:latin typeface="楷体" panose="02010609060101010101" pitchFamily="49" charset="-122"/>
              <a:ea typeface="楷体" panose="02010609060101010101" pitchFamily="49" charset="-122"/>
            </a:endParaRPr>
          </a:p>
        </p:txBody>
      </p:sp>
      <p:sp>
        <p:nvSpPr>
          <p:cNvPr id="17434" name="矩形 62">
            <a:extLst>
              <a:ext uri="{FF2B5EF4-FFF2-40B4-BE49-F238E27FC236}">
                <a16:creationId xmlns:a16="http://schemas.microsoft.com/office/drawing/2014/main" xmlns="" id="{080A8012-723E-4489-A4D5-C4FCED1A99A1}"/>
              </a:ext>
            </a:extLst>
          </p:cNvPr>
          <p:cNvSpPr>
            <a:spLocks noChangeArrowheads="1"/>
          </p:cNvSpPr>
          <p:nvPr/>
        </p:nvSpPr>
        <p:spPr bwMode="auto">
          <a:xfrm>
            <a:off x="6373813" y="2346325"/>
            <a:ext cx="24082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latin typeface="汉语拼音" pitchFamily="34" charset="0"/>
                <a:ea typeface="楷体" panose="02010609060101010101" pitchFamily="49" charset="-122"/>
              </a:rPr>
              <a:t>zhū</a:t>
            </a:r>
            <a:r>
              <a:rPr lang="zh-CN" altLang="en-US" sz="2800" b="1">
                <a:latin typeface="楷体" panose="02010609060101010101" pitchFamily="49" charset="-122"/>
                <a:ea typeface="楷体" panose="02010609060101010101" pitchFamily="49" charset="-122"/>
              </a:rPr>
              <a:t>（   ）杀</a:t>
            </a:r>
            <a:endParaRPr lang="en-US" altLang="zh-CN" sz="2800" b="1">
              <a:latin typeface="楷体" panose="02010609060101010101" pitchFamily="49" charset="-122"/>
              <a:ea typeface="楷体" panose="02010609060101010101" pitchFamily="49" charset="-122"/>
            </a:endParaRPr>
          </a:p>
        </p:txBody>
      </p:sp>
      <p:sp>
        <p:nvSpPr>
          <p:cNvPr id="17435" name="矩形 63">
            <a:extLst>
              <a:ext uri="{FF2B5EF4-FFF2-40B4-BE49-F238E27FC236}">
                <a16:creationId xmlns:a16="http://schemas.microsoft.com/office/drawing/2014/main" xmlns="" id="{DCF2B88C-6AA4-4B7E-97B8-A5C1A60E6F0A}"/>
              </a:ext>
            </a:extLst>
          </p:cNvPr>
          <p:cNvSpPr>
            <a:spLocks noChangeArrowheads="1"/>
          </p:cNvSpPr>
          <p:nvPr/>
        </p:nvSpPr>
        <p:spPr bwMode="auto">
          <a:xfrm>
            <a:off x="6373813" y="3128963"/>
            <a:ext cx="25098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a:latin typeface="汉语拼音" pitchFamily="34" charset="0"/>
                <a:ea typeface="楷体" panose="02010609060101010101" pitchFamily="49" charset="-122"/>
              </a:rPr>
              <a:t>植</a:t>
            </a:r>
            <a:r>
              <a:rPr lang="en-US" altLang="zh-CN" sz="2800">
                <a:latin typeface="汉语拼音" pitchFamily="34" charset="0"/>
                <a:ea typeface="楷体" panose="02010609060101010101" pitchFamily="49" charset="-122"/>
              </a:rPr>
              <a:t> zhū</a:t>
            </a:r>
            <a:r>
              <a:rPr lang="zh-CN" altLang="en-US" sz="2800" b="1">
                <a:latin typeface="楷体" panose="02010609060101010101" pitchFamily="49" charset="-122"/>
                <a:ea typeface="楷体" panose="02010609060101010101" pitchFamily="49" charset="-122"/>
              </a:rPr>
              <a:t>（   ）</a:t>
            </a:r>
            <a:endParaRPr lang="en-US" altLang="zh-CN" sz="2800" b="1">
              <a:latin typeface="楷体" panose="02010609060101010101" pitchFamily="49" charset="-122"/>
              <a:ea typeface="楷体" panose="02010609060101010101" pitchFamily="49" charset="-122"/>
            </a:endParaRPr>
          </a:p>
        </p:txBody>
      </p:sp>
      <p:sp>
        <p:nvSpPr>
          <p:cNvPr id="65" name="TextBox 64">
            <a:extLst>
              <a:ext uri="{FF2B5EF4-FFF2-40B4-BE49-F238E27FC236}">
                <a16:creationId xmlns:a16="http://schemas.microsoft.com/office/drawing/2014/main" xmlns="" id="{C1CC558C-2C3C-468F-829D-B2B37E0613C1}"/>
              </a:ext>
            </a:extLst>
          </p:cNvPr>
          <p:cNvSpPr txBox="1">
            <a:spLocks noChangeArrowheads="1"/>
          </p:cNvSpPr>
          <p:nvPr/>
        </p:nvSpPr>
        <p:spPr bwMode="auto">
          <a:xfrm>
            <a:off x="7405688" y="2346325"/>
            <a:ext cx="454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诛</a:t>
            </a:r>
          </a:p>
        </p:txBody>
      </p:sp>
      <p:sp>
        <p:nvSpPr>
          <p:cNvPr id="66" name="TextBox 65">
            <a:extLst>
              <a:ext uri="{FF2B5EF4-FFF2-40B4-BE49-F238E27FC236}">
                <a16:creationId xmlns:a16="http://schemas.microsoft.com/office/drawing/2014/main" xmlns="" id="{7E5628C8-3545-49F5-8A83-51C4AEEB4579}"/>
              </a:ext>
            </a:extLst>
          </p:cNvPr>
          <p:cNvSpPr txBox="1">
            <a:spLocks noChangeArrowheads="1"/>
          </p:cNvSpPr>
          <p:nvPr/>
        </p:nvSpPr>
        <p:spPr bwMode="auto">
          <a:xfrm>
            <a:off x="7405688" y="1563688"/>
            <a:ext cx="552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侏</a:t>
            </a:r>
          </a:p>
        </p:txBody>
      </p:sp>
      <p:sp>
        <p:nvSpPr>
          <p:cNvPr id="67" name="TextBox 66">
            <a:extLst>
              <a:ext uri="{FF2B5EF4-FFF2-40B4-BE49-F238E27FC236}">
                <a16:creationId xmlns:a16="http://schemas.microsoft.com/office/drawing/2014/main" xmlns="" id="{B76474BE-AD61-41F3-AB88-4D3EA51F8D88}"/>
              </a:ext>
            </a:extLst>
          </p:cNvPr>
          <p:cNvSpPr txBox="1">
            <a:spLocks noChangeArrowheads="1"/>
          </p:cNvSpPr>
          <p:nvPr/>
        </p:nvSpPr>
        <p:spPr bwMode="auto">
          <a:xfrm>
            <a:off x="7886700" y="3100388"/>
            <a:ext cx="4556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株</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horizontal)">
                                      <p:cBhvr>
                                        <p:cTn id="7" dur="500"/>
                                        <p:tgtEl>
                                          <p:spTgt spid="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randombar(horizontal)">
                                      <p:cBhvr>
                                        <p:cTn id="12" dur="500"/>
                                        <p:tgtEl>
                                          <p:spTgt spid="3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randombar(horizontal)">
                                      <p:cBhvr>
                                        <p:cTn id="17" dur="500"/>
                                        <p:tgtEl>
                                          <p:spTgt spid="4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randombar(horizontal)">
                                      <p:cBhvr>
                                        <p:cTn id="22" dur="500"/>
                                        <p:tgtEl>
                                          <p:spTgt spid="5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randombar(horizontal)">
                                      <p:cBhvr>
                                        <p:cTn id="27" dur="500"/>
                                        <p:tgtEl>
                                          <p:spTgt spid="5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randombar(horizontal)">
                                      <p:cBhvr>
                                        <p:cTn id="32" dur="500"/>
                                        <p:tgtEl>
                                          <p:spTgt spid="6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randombar(horizontal)">
                                      <p:cBhvr>
                                        <p:cTn id="37" dur="500"/>
                                        <p:tgtEl>
                                          <p:spTgt spid="6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randombar(horizontal)">
                                      <p:cBhvr>
                                        <p:cTn id="42" dur="500"/>
                                        <p:tgtEl>
                                          <p:spTgt spid="6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randombar(horizontal)">
                                      <p:cBhvr>
                                        <p:cTn id="4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2" grpId="0"/>
      <p:bldP spid="43" grpId="0"/>
      <p:bldP spid="58" grpId="0"/>
      <p:bldP spid="59" grpId="0"/>
      <p:bldP spid="60" grpId="0"/>
      <p:bldP spid="65" grpId="0"/>
      <p:bldP spid="66" grpId="0"/>
      <p:bldP spid="6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组合 1">
            <a:extLst>
              <a:ext uri="{FF2B5EF4-FFF2-40B4-BE49-F238E27FC236}">
                <a16:creationId xmlns:a16="http://schemas.microsoft.com/office/drawing/2014/main" xmlns="" id="{DB031F33-3C8C-4C25-B572-2CE5897D21F4}"/>
              </a:ext>
            </a:extLst>
          </p:cNvPr>
          <p:cNvGrpSpPr>
            <a:grpSpLocks/>
          </p:cNvGrpSpPr>
          <p:nvPr/>
        </p:nvGrpSpPr>
        <p:grpSpPr bwMode="auto">
          <a:xfrm>
            <a:off x="3700463" y="484188"/>
            <a:ext cx="1743075" cy="566737"/>
            <a:chOff x="3406775" y="598488"/>
            <a:chExt cx="1743075" cy="566737"/>
          </a:xfrm>
        </p:grpSpPr>
        <p:sp>
          <p:nvSpPr>
            <p:cNvPr id="15" name="圆角矩形 14">
              <a:extLst>
                <a:ext uri="{FF2B5EF4-FFF2-40B4-BE49-F238E27FC236}">
                  <a16:creationId xmlns:a16="http://schemas.microsoft.com/office/drawing/2014/main" xmlns="" id="{0740A03D-0107-4A59-9E4C-23309DDD59A3}"/>
                </a:ext>
              </a:extLst>
            </p:cNvPr>
            <p:cNvSpPr/>
            <p:nvPr/>
          </p:nvSpPr>
          <p:spPr>
            <a:xfrm rot="555800">
              <a:off x="4675187"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9" name="圆角矩形 18">
              <a:extLst>
                <a:ext uri="{FF2B5EF4-FFF2-40B4-BE49-F238E27FC236}">
                  <a16:creationId xmlns:a16="http://schemas.microsoft.com/office/drawing/2014/main" xmlns="" id="{464D6D15-90C7-454D-B077-0AEA27C2468C}"/>
                </a:ext>
              </a:extLst>
            </p:cNvPr>
            <p:cNvSpPr/>
            <p:nvPr/>
          </p:nvSpPr>
          <p:spPr>
            <a:xfrm rot="20470821">
              <a:off x="4270375"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0" name="圆角矩形 19">
              <a:extLst>
                <a:ext uri="{FF2B5EF4-FFF2-40B4-BE49-F238E27FC236}">
                  <a16:creationId xmlns:a16="http://schemas.microsoft.com/office/drawing/2014/main" xmlns="" id="{EC268B26-32D8-460D-81E5-5E3BF181BB92}"/>
                </a:ext>
              </a:extLst>
            </p:cNvPr>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a:extLst>
                <a:ext uri="{FF2B5EF4-FFF2-40B4-BE49-F238E27FC236}">
                  <a16:creationId xmlns:a16="http://schemas.microsoft.com/office/drawing/2014/main" xmlns="" id="{4B95C96B-D27D-454D-B747-86D75342406B}"/>
                </a:ext>
              </a:extLst>
            </p:cNvPr>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438" name="矩形 1">
              <a:extLst>
                <a:ext uri="{FF2B5EF4-FFF2-40B4-BE49-F238E27FC236}">
                  <a16:creationId xmlns:a16="http://schemas.microsoft.com/office/drawing/2014/main" xmlns="" id="{95F1996A-6565-436E-AEDC-4AC8BC4FE51B}"/>
                </a:ext>
              </a:extLst>
            </p:cNvPr>
            <p:cNvSpPr>
              <a:spLocks noChangeArrowheads="1"/>
            </p:cNvSpPr>
            <p:nvPr/>
          </p:nvSpPr>
          <p:spPr bwMode="auto">
            <a:xfrm>
              <a:off x="3406775"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词语解释</a:t>
              </a:r>
            </a:p>
          </p:txBody>
        </p:sp>
      </p:grpSp>
      <p:sp>
        <p:nvSpPr>
          <p:cNvPr id="18439" name="矩形 12">
            <a:extLst>
              <a:ext uri="{FF2B5EF4-FFF2-40B4-BE49-F238E27FC236}">
                <a16:creationId xmlns:a16="http://schemas.microsoft.com/office/drawing/2014/main" xmlns="" id="{5751B5E3-C51B-4D7E-8F8C-9F31FE429D33}"/>
              </a:ext>
            </a:extLst>
          </p:cNvPr>
          <p:cNvSpPr>
            <a:spLocks noChangeArrowheads="1"/>
          </p:cNvSpPr>
          <p:nvPr/>
        </p:nvSpPr>
        <p:spPr bwMode="auto">
          <a:xfrm>
            <a:off x="395288" y="1719263"/>
            <a:ext cx="12668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归宿</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14" name="矩形 13">
            <a:extLst>
              <a:ext uri="{FF2B5EF4-FFF2-40B4-BE49-F238E27FC236}">
                <a16:creationId xmlns:a16="http://schemas.microsoft.com/office/drawing/2014/main" xmlns="" id="{398F7076-408E-4E69-9F9E-17C06B295578}"/>
              </a:ext>
            </a:extLst>
          </p:cNvPr>
          <p:cNvSpPr>
            <a:spLocks noChangeArrowheads="1"/>
          </p:cNvSpPr>
          <p:nvPr/>
        </p:nvSpPr>
        <p:spPr bwMode="auto">
          <a:xfrm>
            <a:off x="1474788" y="1719263"/>
            <a:ext cx="56880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latin typeface="楷体" panose="02010609060101010101" pitchFamily="49" charset="-122"/>
                <a:ea typeface="楷体" panose="02010609060101010101" pitchFamily="49" charset="-122"/>
              </a:rPr>
              <a:t>人或事物最终的着落。</a:t>
            </a:r>
          </a:p>
        </p:txBody>
      </p:sp>
      <p:sp>
        <p:nvSpPr>
          <p:cNvPr id="18441" name="矩形 15">
            <a:extLst>
              <a:ext uri="{FF2B5EF4-FFF2-40B4-BE49-F238E27FC236}">
                <a16:creationId xmlns:a16="http://schemas.microsoft.com/office/drawing/2014/main" xmlns="" id="{4430EBF0-61D2-4323-8EAC-E75BC18631E8}"/>
              </a:ext>
            </a:extLst>
          </p:cNvPr>
          <p:cNvSpPr>
            <a:spLocks noChangeArrowheads="1"/>
          </p:cNvSpPr>
          <p:nvPr/>
        </p:nvSpPr>
        <p:spPr bwMode="auto">
          <a:xfrm>
            <a:off x="395288" y="2309813"/>
            <a:ext cx="12668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犀利</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17" name="矩形 16">
            <a:extLst>
              <a:ext uri="{FF2B5EF4-FFF2-40B4-BE49-F238E27FC236}">
                <a16:creationId xmlns:a16="http://schemas.microsoft.com/office/drawing/2014/main" xmlns="" id="{45A57CC3-1971-4DAD-AD72-F59118E6C16D}"/>
              </a:ext>
            </a:extLst>
          </p:cNvPr>
          <p:cNvSpPr>
            <a:spLocks noChangeArrowheads="1"/>
          </p:cNvSpPr>
          <p:nvPr/>
        </p:nvSpPr>
        <p:spPr bwMode="auto">
          <a:xfrm>
            <a:off x="1474788" y="2309813"/>
            <a:ext cx="52562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武器、言语等</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锋利</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锐利。</a:t>
            </a:r>
            <a:endParaRPr lang="zh-CN" altLang="en-US" sz="2800" b="1" dirty="0">
              <a:latin typeface="楷体" panose="02010609060101010101" pitchFamily="49" charset="-122"/>
              <a:ea typeface="楷体" panose="02010609060101010101" pitchFamily="49" charset="-122"/>
            </a:endParaRPr>
          </a:p>
        </p:txBody>
      </p:sp>
      <p:sp>
        <p:nvSpPr>
          <p:cNvPr id="18443" name="矩形 17">
            <a:extLst>
              <a:ext uri="{FF2B5EF4-FFF2-40B4-BE49-F238E27FC236}">
                <a16:creationId xmlns:a16="http://schemas.microsoft.com/office/drawing/2014/main" xmlns="" id="{5D912232-E9E6-48BA-B0EB-A8388AB16E48}"/>
              </a:ext>
            </a:extLst>
          </p:cNvPr>
          <p:cNvSpPr>
            <a:spLocks noChangeArrowheads="1"/>
          </p:cNvSpPr>
          <p:nvPr/>
        </p:nvSpPr>
        <p:spPr bwMode="auto">
          <a:xfrm>
            <a:off x="395288" y="2900363"/>
            <a:ext cx="12668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低眉</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18444" name="矩形 21">
            <a:extLst>
              <a:ext uri="{FF2B5EF4-FFF2-40B4-BE49-F238E27FC236}">
                <a16:creationId xmlns:a16="http://schemas.microsoft.com/office/drawing/2014/main" xmlns="" id="{2395BEA5-3FEE-4CA3-9CC2-D20756E6C946}"/>
              </a:ext>
            </a:extLst>
          </p:cNvPr>
          <p:cNvSpPr>
            <a:spLocks noChangeArrowheads="1"/>
          </p:cNvSpPr>
          <p:nvPr/>
        </p:nvSpPr>
        <p:spPr bwMode="auto">
          <a:xfrm>
            <a:off x="395288" y="3490913"/>
            <a:ext cx="12668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禁锢</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23" name="矩形 22">
            <a:extLst>
              <a:ext uri="{FF2B5EF4-FFF2-40B4-BE49-F238E27FC236}">
                <a16:creationId xmlns:a16="http://schemas.microsoft.com/office/drawing/2014/main" xmlns="" id="{0ABEAF37-8DA4-433A-9E3C-69F966FE41AC}"/>
              </a:ext>
            </a:extLst>
          </p:cNvPr>
          <p:cNvSpPr>
            <a:spLocks noChangeArrowheads="1"/>
          </p:cNvSpPr>
          <p:nvPr/>
        </p:nvSpPr>
        <p:spPr bwMode="auto">
          <a:xfrm>
            <a:off x="1474788" y="2898775"/>
            <a:ext cx="41767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latin typeface="楷体" panose="02010609060101010101" pitchFamily="49" charset="-122"/>
                <a:ea typeface="楷体" panose="02010609060101010101" pitchFamily="49" charset="-122"/>
              </a:rPr>
              <a:t>低着头</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形容谦卑恭顺。</a:t>
            </a:r>
            <a:endParaRPr lang="zh-CN" altLang="en-US" sz="2800" b="1">
              <a:latin typeface="楷体" panose="02010609060101010101" pitchFamily="49" charset="-122"/>
              <a:ea typeface="楷体" panose="02010609060101010101" pitchFamily="49" charset="-122"/>
            </a:endParaRPr>
          </a:p>
        </p:txBody>
      </p:sp>
      <p:sp>
        <p:nvSpPr>
          <p:cNvPr id="24" name="矩形 23">
            <a:extLst>
              <a:ext uri="{FF2B5EF4-FFF2-40B4-BE49-F238E27FC236}">
                <a16:creationId xmlns:a16="http://schemas.microsoft.com/office/drawing/2014/main" xmlns="" id="{2E2A0FA4-B324-4524-8712-CC35371FB4D8}"/>
              </a:ext>
            </a:extLst>
          </p:cNvPr>
          <p:cNvSpPr>
            <a:spLocks noChangeArrowheads="1"/>
          </p:cNvSpPr>
          <p:nvPr/>
        </p:nvSpPr>
        <p:spPr bwMode="auto">
          <a:xfrm>
            <a:off x="1474788" y="3490913"/>
            <a:ext cx="2736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dirty="0">
                <a:latin typeface="楷体" panose="02010609060101010101" pitchFamily="49" charset="-122"/>
                <a:ea typeface="楷体" panose="02010609060101010101" pitchFamily="49" charset="-122"/>
              </a:rPr>
              <a:t>束缚</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限制。</a:t>
            </a:r>
            <a:endParaRPr lang="zh-CN" altLang="en-US" sz="2800" b="1" dirty="0">
              <a:latin typeface="楷体" panose="02010609060101010101" pitchFamily="49" charset="-122"/>
              <a:ea typeface="楷体" panose="02010609060101010101" pitchFamily="49" charset="-122"/>
            </a:endParaRPr>
          </a:p>
        </p:txBody>
      </p:sp>
      <p:sp>
        <p:nvSpPr>
          <p:cNvPr id="18447" name="矩形 27">
            <a:extLst>
              <a:ext uri="{FF2B5EF4-FFF2-40B4-BE49-F238E27FC236}">
                <a16:creationId xmlns:a16="http://schemas.microsoft.com/office/drawing/2014/main" xmlns="" id="{377A5E84-7DA4-46FC-B0A7-EFCEC7DDFF55}"/>
              </a:ext>
            </a:extLst>
          </p:cNvPr>
          <p:cNvSpPr>
            <a:spLocks noChangeArrowheads="1"/>
          </p:cNvSpPr>
          <p:nvPr/>
        </p:nvSpPr>
        <p:spPr bwMode="auto">
          <a:xfrm>
            <a:off x="395288" y="4081463"/>
            <a:ext cx="12668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风姿</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29" name="矩形 28">
            <a:extLst>
              <a:ext uri="{FF2B5EF4-FFF2-40B4-BE49-F238E27FC236}">
                <a16:creationId xmlns:a16="http://schemas.microsoft.com/office/drawing/2014/main" xmlns="" id="{59FDDCFF-A0A4-415A-AA0B-D2C0F2666B25}"/>
              </a:ext>
            </a:extLst>
          </p:cNvPr>
          <p:cNvSpPr>
            <a:spLocks noChangeArrowheads="1"/>
          </p:cNvSpPr>
          <p:nvPr/>
        </p:nvSpPr>
        <p:spPr bwMode="auto">
          <a:xfrm>
            <a:off x="1474788" y="4081463"/>
            <a:ext cx="67691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latin typeface="楷体" panose="02010609060101010101" pitchFamily="49" charset="-122"/>
                <a:ea typeface="楷体" panose="02010609060101010101" pitchFamily="49" charset="-122"/>
              </a:rPr>
              <a:t>风度姿态。</a:t>
            </a:r>
            <a:endParaRPr lang="zh-CN" altLang="en-US" sz="2800" b="1">
              <a:latin typeface="楷体" panose="02010609060101010101" pitchFamily="49" charset="-122"/>
              <a:ea typeface="楷体" panose="02010609060101010101" pitchFamily="49" charset="-122"/>
            </a:endParaRPr>
          </a:p>
        </p:txBody>
      </p:sp>
      <p:sp>
        <p:nvSpPr>
          <p:cNvPr id="18449" name="矩形 29">
            <a:extLst>
              <a:ext uri="{FF2B5EF4-FFF2-40B4-BE49-F238E27FC236}">
                <a16:creationId xmlns:a16="http://schemas.microsoft.com/office/drawing/2014/main" xmlns="" id="{278D61F6-B56F-43BA-8483-D73117971B0E}"/>
              </a:ext>
            </a:extLst>
          </p:cNvPr>
          <p:cNvSpPr>
            <a:spLocks noChangeArrowheads="1"/>
          </p:cNvSpPr>
          <p:nvPr/>
        </p:nvSpPr>
        <p:spPr bwMode="auto">
          <a:xfrm>
            <a:off x="395288" y="1128713"/>
            <a:ext cx="12668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器宇</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31" name="矩形 30">
            <a:extLst>
              <a:ext uri="{FF2B5EF4-FFF2-40B4-BE49-F238E27FC236}">
                <a16:creationId xmlns:a16="http://schemas.microsoft.com/office/drawing/2014/main" xmlns="" id="{3550E2CF-AAAC-4C62-A80B-95F2A7EE7644}"/>
              </a:ext>
            </a:extLst>
          </p:cNvPr>
          <p:cNvSpPr>
            <a:spLocks noChangeArrowheads="1"/>
          </p:cNvSpPr>
          <p:nvPr/>
        </p:nvSpPr>
        <p:spPr bwMode="auto">
          <a:xfrm>
            <a:off x="1474788" y="1127125"/>
            <a:ext cx="2879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dirty="0">
                <a:latin typeface="楷体" panose="02010609060101010101" pitchFamily="49" charset="-122"/>
                <a:ea typeface="楷体" panose="02010609060101010101" pitchFamily="49" charset="-122"/>
              </a:rPr>
              <a:t>气概</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风度。</a:t>
            </a:r>
            <a:endParaRPr lang="zh-CN" altLang="en-US" sz="2800" b="1" dirty="0">
              <a:latin typeface="楷体" panose="02010609060101010101" pitchFamily="49" charset="-122"/>
              <a:ea typeface="楷体" panose="02010609060101010101" pitchFamily="49" charset="-122"/>
            </a:endParaRPr>
          </a:p>
        </p:txBody>
      </p:sp>
      <p:grpSp>
        <p:nvGrpSpPr>
          <p:cNvPr id="18451" name="组合 55">
            <a:extLst>
              <a:ext uri="{FF2B5EF4-FFF2-40B4-BE49-F238E27FC236}">
                <a16:creationId xmlns:a16="http://schemas.microsoft.com/office/drawing/2014/main" xmlns="" id="{72F4AFAA-74FD-408E-8ED9-72EB47EA6349}"/>
              </a:ext>
            </a:extLst>
          </p:cNvPr>
          <p:cNvGrpSpPr>
            <a:grpSpLocks/>
          </p:cNvGrpSpPr>
          <p:nvPr/>
        </p:nvGrpSpPr>
        <p:grpSpPr bwMode="auto">
          <a:xfrm>
            <a:off x="-3175" y="-20638"/>
            <a:ext cx="2006600" cy="523876"/>
            <a:chOff x="70" y="-63"/>
            <a:chExt cx="3161" cy="824"/>
          </a:xfrm>
        </p:grpSpPr>
        <p:sp>
          <p:nvSpPr>
            <p:cNvPr id="18452" name="文本框 6">
              <a:extLst>
                <a:ext uri="{FF2B5EF4-FFF2-40B4-BE49-F238E27FC236}">
                  <a16:creationId xmlns:a16="http://schemas.microsoft.com/office/drawing/2014/main" xmlns="" id="{1C00FDD4-4ED8-461E-9A48-827DE75A9558}"/>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预习检查</a:t>
              </a:r>
            </a:p>
          </p:txBody>
        </p:sp>
        <p:cxnSp>
          <p:nvCxnSpPr>
            <p:cNvPr id="30" name="直线连接符 9">
              <a:extLst>
                <a:ext uri="{FF2B5EF4-FFF2-40B4-BE49-F238E27FC236}">
                  <a16:creationId xmlns:a16="http://schemas.microsoft.com/office/drawing/2014/main" xmlns="" id="{CE2EBC26-BD5D-4104-8086-8921AA97488E}"/>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2" name="菱形 31">
              <a:extLst>
                <a:ext uri="{FF2B5EF4-FFF2-40B4-BE49-F238E27FC236}">
                  <a16:creationId xmlns:a16="http://schemas.microsoft.com/office/drawing/2014/main" xmlns="" id="{F3DC7BC9-F88E-4045-A8AF-4EC2A0395611}"/>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blinds(horizontal)">
                                      <p:cBhvr>
                                        <p:cTn id="3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23" grpId="0"/>
      <p:bldP spid="24" grpId="0"/>
      <p:bldP spid="29"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矩形 12">
            <a:extLst>
              <a:ext uri="{FF2B5EF4-FFF2-40B4-BE49-F238E27FC236}">
                <a16:creationId xmlns:a16="http://schemas.microsoft.com/office/drawing/2014/main" xmlns="" id="{7A10DAEE-6956-4EB7-8403-72934B29BDC5}"/>
              </a:ext>
            </a:extLst>
          </p:cNvPr>
          <p:cNvSpPr>
            <a:spLocks noChangeArrowheads="1"/>
          </p:cNvSpPr>
          <p:nvPr/>
        </p:nvSpPr>
        <p:spPr bwMode="auto">
          <a:xfrm>
            <a:off x="395288" y="1371600"/>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粗糙</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4" name="矩形 3">
            <a:extLst>
              <a:ext uri="{FF2B5EF4-FFF2-40B4-BE49-F238E27FC236}">
                <a16:creationId xmlns:a16="http://schemas.microsoft.com/office/drawing/2014/main" xmlns="" id="{D21F7460-F8D1-4866-BA98-1EC56397AAEA}"/>
              </a:ext>
            </a:extLst>
          </p:cNvPr>
          <p:cNvSpPr>
            <a:spLocks noChangeArrowheads="1"/>
          </p:cNvSpPr>
          <p:nvPr/>
        </p:nvSpPr>
        <p:spPr bwMode="auto">
          <a:xfrm>
            <a:off x="1476375" y="1371600"/>
            <a:ext cx="4679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质料</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不精细</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不光滑。</a:t>
            </a:r>
          </a:p>
        </p:txBody>
      </p:sp>
      <p:sp>
        <p:nvSpPr>
          <p:cNvPr id="19459" name="矩形 15">
            <a:extLst>
              <a:ext uri="{FF2B5EF4-FFF2-40B4-BE49-F238E27FC236}">
                <a16:creationId xmlns:a16="http://schemas.microsoft.com/office/drawing/2014/main" xmlns="" id="{99E89F98-8818-41EC-8060-7C44E6545E71}"/>
              </a:ext>
            </a:extLst>
          </p:cNvPr>
          <p:cNvSpPr>
            <a:spLocks noChangeArrowheads="1"/>
          </p:cNvSpPr>
          <p:nvPr/>
        </p:nvSpPr>
        <p:spPr bwMode="auto">
          <a:xfrm>
            <a:off x="395288" y="1962150"/>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盎然</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6" name="矩形 5">
            <a:extLst>
              <a:ext uri="{FF2B5EF4-FFF2-40B4-BE49-F238E27FC236}">
                <a16:creationId xmlns:a16="http://schemas.microsoft.com/office/drawing/2014/main" xmlns="" id="{A01F50E5-0DDA-4AD8-8656-0A79980D7D6D}"/>
              </a:ext>
            </a:extLst>
          </p:cNvPr>
          <p:cNvSpPr>
            <a:spLocks noChangeArrowheads="1"/>
          </p:cNvSpPr>
          <p:nvPr/>
        </p:nvSpPr>
        <p:spPr bwMode="auto">
          <a:xfrm>
            <a:off x="1476375" y="1962150"/>
            <a:ext cx="52562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latin typeface="楷体" panose="02010609060101010101" pitchFamily="49" charset="-122"/>
                <a:ea typeface="楷体" panose="02010609060101010101" pitchFamily="49" charset="-122"/>
              </a:rPr>
              <a:t>形容气氛、趣味等洋溢的样子。</a:t>
            </a:r>
            <a:endParaRPr lang="zh-CN" altLang="en-US" sz="2800" b="1">
              <a:latin typeface="楷体" panose="02010609060101010101" pitchFamily="49" charset="-122"/>
              <a:ea typeface="楷体" panose="02010609060101010101" pitchFamily="49" charset="-122"/>
            </a:endParaRPr>
          </a:p>
        </p:txBody>
      </p:sp>
      <p:sp>
        <p:nvSpPr>
          <p:cNvPr id="19461" name="矩形 17">
            <a:extLst>
              <a:ext uri="{FF2B5EF4-FFF2-40B4-BE49-F238E27FC236}">
                <a16:creationId xmlns:a16="http://schemas.microsoft.com/office/drawing/2014/main" xmlns="" id="{BCA92252-88B2-4045-A231-E53989D73713}"/>
              </a:ext>
            </a:extLst>
          </p:cNvPr>
          <p:cNvSpPr>
            <a:spLocks noChangeArrowheads="1"/>
          </p:cNvSpPr>
          <p:nvPr/>
        </p:nvSpPr>
        <p:spPr bwMode="auto">
          <a:xfrm>
            <a:off x="395288" y="2552700"/>
            <a:ext cx="29511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正襟危坐</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19462" name="矩形 21">
            <a:extLst>
              <a:ext uri="{FF2B5EF4-FFF2-40B4-BE49-F238E27FC236}">
                <a16:creationId xmlns:a16="http://schemas.microsoft.com/office/drawing/2014/main" xmlns="" id="{2D8F5FD2-D1F2-40DB-B950-B9F7EF20D454}"/>
              </a:ext>
            </a:extLst>
          </p:cNvPr>
          <p:cNvSpPr>
            <a:spLocks noChangeArrowheads="1"/>
          </p:cNvSpPr>
          <p:nvPr/>
        </p:nvSpPr>
        <p:spPr bwMode="auto">
          <a:xfrm>
            <a:off x="395288" y="3487738"/>
            <a:ext cx="1987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诚惶诚恐</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10" name="矩形 9">
            <a:extLst>
              <a:ext uri="{FF2B5EF4-FFF2-40B4-BE49-F238E27FC236}">
                <a16:creationId xmlns:a16="http://schemas.microsoft.com/office/drawing/2014/main" xmlns="" id="{D17C873F-4632-4235-9359-1D8DEA71B2F0}"/>
              </a:ext>
            </a:extLst>
          </p:cNvPr>
          <p:cNvSpPr>
            <a:spLocks noChangeArrowheads="1"/>
          </p:cNvSpPr>
          <p:nvPr/>
        </p:nvSpPr>
        <p:spPr bwMode="auto">
          <a:xfrm>
            <a:off x="2195513" y="3487738"/>
            <a:ext cx="6372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latin typeface="楷体" panose="02010609060101010101" pitchFamily="49" charset="-122"/>
                <a:ea typeface="楷体" panose="02010609060101010101" pitchFamily="49" charset="-122"/>
              </a:rPr>
              <a:t>形容小心谨慎以至于害怕不安的样子。</a:t>
            </a:r>
            <a:endParaRPr lang="zh-CN" altLang="en-US" sz="2800" b="1">
              <a:latin typeface="楷体" panose="02010609060101010101" pitchFamily="49" charset="-122"/>
              <a:ea typeface="楷体" panose="02010609060101010101" pitchFamily="49" charset="-122"/>
            </a:endParaRPr>
          </a:p>
        </p:txBody>
      </p:sp>
      <p:sp>
        <p:nvSpPr>
          <p:cNvPr id="19464" name="矩形 29">
            <a:extLst>
              <a:ext uri="{FF2B5EF4-FFF2-40B4-BE49-F238E27FC236}">
                <a16:creationId xmlns:a16="http://schemas.microsoft.com/office/drawing/2014/main" xmlns="" id="{3FBBD75B-EC7D-4D88-9B73-E64B1BFF52EE}"/>
              </a:ext>
            </a:extLst>
          </p:cNvPr>
          <p:cNvSpPr>
            <a:spLocks noChangeArrowheads="1"/>
          </p:cNvSpPr>
          <p:nvPr/>
        </p:nvSpPr>
        <p:spPr bwMode="auto">
          <a:xfrm>
            <a:off x="395288" y="781050"/>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轩昂</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14" name="矩形 13">
            <a:extLst>
              <a:ext uri="{FF2B5EF4-FFF2-40B4-BE49-F238E27FC236}">
                <a16:creationId xmlns:a16="http://schemas.microsoft.com/office/drawing/2014/main" xmlns="" id="{E8B4761D-CF5F-464A-9654-C3920637D26D}"/>
              </a:ext>
            </a:extLst>
          </p:cNvPr>
          <p:cNvSpPr>
            <a:spLocks noChangeArrowheads="1"/>
          </p:cNvSpPr>
          <p:nvPr/>
        </p:nvSpPr>
        <p:spPr bwMode="auto">
          <a:xfrm>
            <a:off x="1476375" y="781050"/>
            <a:ext cx="403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latin typeface="楷体" panose="02010609060101010101" pitchFamily="49" charset="-122"/>
                <a:ea typeface="楷体" panose="02010609060101010101" pitchFamily="49" charset="-122"/>
              </a:rPr>
              <a:t>精神饱满</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气度不凡。</a:t>
            </a:r>
            <a:endParaRPr lang="zh-CN" altLang="en-US" sz="2800" b="1">
              <a:latin typeface="楷体" panose="02010609060101010101" pitchFamily="49" charset="-122"/>
              <a:ea typeface="楷体" panose="02010609060101010101" pitchFamily="49" charset="-122"/>
            </a:endParaRPr>
          </a:p>
        </p:txBody>
      </p:sp>
      <p:sp>
        <p:nvSpPr>
          <p:cNvPr id="24" name="矩形 23">
            <a:extLst>
              <a:ext uri="{FF2B5EF4-FFF2-40B4-BE49-F238E27FC236}">
                <a16:creationId xmlns:a16="http://schemas.microsoft.com/office/drawing/2014/main" xmlns="" id="{3FCDED71-CEF7-4AB6-A57A-89A3912C0DD4}"/>
              </a:ext>
            </a:extLst>
          </p:cNvPr>
          <p:cNvSpPr>
            <a:spLocks noChangeArrowheads="1"/>
          </p:cNvSpPr>
          <p:nvPr/>
        </p:nvSpPr>
        <p:spPr bwMode="auto">
          <a:xfrm>
            <a:off x="2195513" y="2552700"/>
            <a:ext cx="63722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000000"/>
                </a:solidFill>
                <a:latin typeface="楷体" panose="02010609060101010101" pitchFamily="49" charset="-122"/>
                <a:ea typeface="楷体" panose="02010609060101010101" pitchFamily="49" charset="-122"/>
              </a:rPr>
              <a:t>整理好衣襟端端正正坐着</a:t>
            </a:r>
            <a:r>
              <a:rPr lang="zh-CN" altLang="en-US" sz="2800" b="1">
                <a:solidFill>
                  <a:srgbClr val="000000"/>
                </a:solidFill>
                <a:latin typeface="楷体" panose="02010609060101010101" pitchFamily="49" charset="-122"/>
                <a:ea typeface="楷体" panose="02010609060101010101" pitchFamily="49" charset="-122"/>
              </a:rPr>
              <a:t>，</a:t>
            </a:r>
            <a:r>
              <a:rPr lang="zh-CN" altLang="zh-CN" sz="2800" b="1">
                <a:solidFill>
                  <a:srgbClr val="000000"/>
                </a:solidFill>
                <a:latin typeface="楷体" panose="02010609060101010101" pitchFamily="49" charset="-122"/>
                <a:ea typeface="楷体" panose="02010609060101010101" pitchFamily="49" charset="-122"/>
              </a:rPr>
              <a:t>形容严肃或拘谨的样子。</a:t>
            </a:r>
            <a:endParaRPr lang="zh-CN" altLang="en-US" b="1">
              <a:latin typeface="楷体" panose="02010609060101010101" pitchFamily="49" charset="-122"/>
              <a:ea typeface="楷体" panose="02010609060101010101" pitchFamily="49" charset="-122"/>
            </a:endParaRPr>
          </a:p>
        </p:txBody>
      </p:sp>
      <p:grpSp>
        <p:nvGrpSpPr>
          <p:cNvPr id="19467" name="组合 55">
            <a:extLst>
              <a:ext uri="{FF2B5EF4-FFF2-40B4-BE49-F238E27FC236}">
                <a16:creationId xmlns:a16="http://schemas.microsoft.com/office/drawing/2014/main" xmlns="" id="{838FDDDF-4BEA-4076-BC26-772DD49AF1B2}"/>
              </a:ext>
            </a:extLst>
          </p:cNvPr>
          <p:cNvGrpSpPr>
            <a:grpSpLocks/>
          </p:cNvGrpSpPr>
          <p:nvPr/>
        </p:nvGrpSpPr>
        <p:grpSpPr bwMode="auto">
          <a:xfrm>
            <a:off x="-3175" y="-20638"/>
            <a:ext cx="2006600" cy="523876"/>
            <a:chOff x="70" y="-63"/>
            <a:chExt cx="3161" cy="824"/>
          </a:xfrm>
        </p:grpSpPr>
        <p:sp>
          <p:nvSpPr>
            <p:cNvPr id="19468" name="文本框 6">
              <a:extLst>
                <a:ext uri="{FF2B5EF4-FFF2-40B4-BE49-F238E27FC236}">
                  <a16:creationId xmlns:a16="http://schemas.microsoft.com/office/drawing/2014/main" xmlns="" id="{B9CC172C-7562-47D2-9376-3E85ABF06162}"/>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预习检查</a:t>
              </a:r>
            </a:p>
          </p:txBody>
        </p:sp>
        <p:cxnSp>
          <p:nvCxnSpPr>
            <p:cNvPr id="25" name="直线连接符 9">
              <a:extLst>
                <a:ext uri="{FF2B5EF4-FFF2-40B4-BE49-F238E27FC236}">
                  <a16:creationId xmlns:a16="http://schemas.microsoft.com/office/drawing/2014/main" xmlns="" id="{ED4CD27C-318D-43F5-AD84-7162A32E862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6" name="菱形 25">
              <a:extLst>
                <a:ext uri="{FF2B5EF4-FFF2-40B4-BE49-F238E27FC236}">
                  <a16:creationId xmlns:a16="http://schemas.microsoft.com/office/drawing/2014/main" xmlns="" id="{A3A76EA8-EE4F-44FD-B8C9-07DE0D490F68}"/>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P spid="14"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矩形 10">
            <a:extLst>
              <a:ext uri="{FF2B5EF4-FFF2-40B4-BE49-F238E27FC236}">
                <a16:creationId xmlns:a16="http://schemas.microsoft.com/office/drawing/2014/main" xmlns="" id="{9E459345-DDE0-4288-B864-147CB6B8B5D8}"/>
              </a:ext>
            </a:extLst>
          </p:cNvPr>
          <p:cNvSpPr>
            <a:spLocks noChangeArrowheads="1"/>
          </p:cNvSpPr>
          <p:nvPr/>
        </p:nvSpPr>
        <p:spPr bwMode="auto">
          <a:xfrm>
            <a:off x="344488" y="630238"/>
            <a:ext cx="19081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600" b="1">
                <a:solidFill>
                  <a:srgbClr val="FF0000"/>
                </a:solidFill>
                <a:latin typeface="楷体" panose="02010609060101010101" pitchFamily="49" charset="-122"/>
                <a:ea typeface="楷体" panose="02010609060101010101" pitchFamily="49" charset="-122"/>
              </a:rPr>
              <a:t>鹤立鸡群</a:t>
            </a:r>
            <a:r>
              <a:rPr lang="zh-CN" altLang="en-US" sz="2600" b="1">
                <a:solidFill>
                  <a:srgbClr val="FF0000"/>
                </a:solidFill>
                <a:latin typeface="楷体" panose="02010609060101010101" pitchFamily="49" charset="-122"/>
                <a:ea typeface="楷体" panose="02010609060101010101" pitchFamily="49" charset="-122"/>
              </a:rPr>
              <a:t>：</a:t>
            </a:r>
          </a:p>
        </p:txBody>
      </p:sp>
      <p:sp>
        <p:nvSpPr>
          <p:cNvPr id="9" name="矩形 8">
            <a:extLst>
              <a:ext uri="{FF2B5EF4-FFF2-40B4-BE49-F238E27FC236}">
                <a16:creationId xmlns:a16="http://schemas.microsoft.com/office/drawing/2014/main" xmlns="" id="{B415E11D-5129-4BA5-9FB8-55C4D566A725}"/>
              </a:ext>
            </a:extLst>
          </p:cNvPr>
          <p:cNvSpPr>
            <a:spLocks noChangeArrowheads="1"/>
          </p:cNvSpPr>
          <p:nvPr/>
        </p:nvSpPr>
        <p:spPr bwMode="auto">
          <a:xfrm>
            <a:off x="1931988" y="630238"/>
            <a:ext cx="684053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600" b="1">
                <a:latin typeface="楷体" panose="02010609060101010101" pitchFamily="49" charset="-122"/>
                <a:ea typeface="楷体" panose="02010609060101010101" pitchFamily="49" charset="-122"/>
              </a:rPr>
              <a:t>比喻一个人的才能或仪表在一群人里显得很突出。</a:t>
            </a:r>
            <a:endParaRPr lang="zh-CN" altLang="en-US" sz="2600" b="1">
              <a:latin typeface="楷体" panose="02010609060101010101" pitchFamily="49" charset="-122"/>
              <a:ea typeface="楷体" panose="02010609060101010101" pitchFamily="49" charset="-122"/>
            </a:endParaRPr>
          </a:p>
        </p:txBody>
      </p:sp>
      <p:sp>
        <p:nvSpPr>
          <p:cNvPr id="20483" name="矩形 10">
            <a:extLst>
              <a:ext uri="{FF2B5EF4-FFF2-40B4-BE49-F238E27FC236}">
                <a16:creationId xmlns:a16="http://schemas.microsoft.com/office/drawing/2014/main" xmlns="" id="{84DEA777-0370-49E7-9513-06C1C41A9477}"/>
              </a:ext>
            </a:extLst>
          </p:cNvPr>
          <p:cNvSpPr>
            <a:spLocks noChangeArrowheads="1"/>
          </p:cNvSpPr>
          <p:nvPr/>
        </p:nvSpPr>
        <p:spPr bwMode="auto">
          <a:xfrm>
            <a:off x="344488" y="1517650"/>
            <a:ext cx="186055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600" b="1">
                <a:solidFill>
                  <a:srgbClr val="FF0000"/>
                </a:solidFill>
                <a:latin typeface="楷体" panose="02010609060101010101" pitchFamily="49" charset="-122"/>
                <a:ea typeface="楷体" panose="02010609060101010101" pitchFamily="49" charset="-122"/>
              </a:rPr>
              <a:t>麻木不仁</a:t>
            </a:r>
            <a:r>
              <a:rPr lang="zh-CN" altLang="en-US" sz="2600" b="1">
                <a:solidFill>
                  <a:srgbClr val="FF0000"/>
                </a:solidFill>
                <a:latin typeface="楷体" panose="02010609060101010101" pitchFamily="49" charset="-122"/>
                <a:ea typeface="楷体" panose="02010609060101010101" pitchFamily="49" charset="-122"/>
              </a:rPr>
              <a:t>：</a:t>
            </a:r>
          </a:p>
        </p:txBody>
      </p:sp>
      <p:sp>
        <p:nvSpPr>
          <p:cNvPr id="12" name="矩形 11">
            <a:extLst>
              <a:ext uri="{FF2B5EF4-FFF2-40B4-BE49-F238E27FC236}">
                <a16:creationId xmlns:a16="http://schemas.microsoft.com/office/drawing/2014/main" xmlns="" id="{ECB780F5-91BD-488F-ACC7-ACFE5ADC5BF4}"/>
              </a:ext>
            </a:extLst>
          </p:cNvPr>
          <p:cNvSpPr>
            <a:spLocks noChangeArrowheads="1"/>
          </p:cNvSpPr>
          <p:nvPr/>
        </p:nvSpPr>
        <p:spPr bwMode="auto">
          <a:xfrm>
            <a:off x="1931988" y="1517650"/>
            <a:ext cx="684053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600" b="1" dirty="0">
                <a:solidFill>
                  <a:srgbClr val="000000"/>
                </a:solidFill>
                <a:latin typeface="楷体" panose="02010609060101010101" pitchFamily="49" charset="-122"/>
                <a:ea typeface="楷体" panose="02010609060101010101" pitchFamily="49" charset="-122"/>
              </a:rPr>
              <a:t>肢体麻痹</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没有感觉。形容对外界的事物反应迟钝或漠不关心。不仁</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没有感觉。</a:t>
            </a:r>
            <a:endParaRPr lang="zh-CN" altLang="en-US" sz="2600" b="1" dirty="0">
              <a:latin typeface="楷体" panose="02010609060101010101" pitchFamily="49" charset="-122"/>
              <a:ea typeface="楷体" panose="02010609060101010101" pitchFamily="49" charset="-122"/>
            </a:endParaRPr>
          </a:p>
        </p:txBody>
      </p:sp>
      <p:sp>
        <p:nvSpPr>
          <p:cNvPr id="20485" name="矩形 12">
            <a:extLst>
              <a:ext uri="{FF2B5EF4-FFF2-40B4-BE49-F238E27FC236}">
                <a16:creationId xmlns:a16="http://schemas.microsoft.com/office/drawing/2014/main" xmlns="" id="{E523D688-9E30-4FAD-9857-41753A09377E}"/>
              </a:ext>
            </a:extLst>
          </p:cNvPr>
          <p:cNvSpPr>
            <a:spLocks noChangeArrowheads="1"/>
          </p:cNvSpPr>
          <p:nvPr/>
        </p:nvSpPr>
        <p:spPr bwMode="auto">
          <a:xfrm>
            <a:off x="344488" y="2406650"/>
            <a:ext cx="18605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600" b="1">
                <a:solidFill>
                  <a:srgbClr val="FF0000"/>
                </a:solidFill>
                <a:latin typeface="楷体" panose="02010609060101010101" pitchFamily="49" charset="-122"/>
                <a:ea typeface="楷体" panose="02010609060101010101" pitchFamily="49" charset="-122"/>
              </a:rPr>
              <a:t>微不足道</a:t>
            </a:r>
            <a:r>
              <a:rPr lang="zh-CN" altLang="en-US" sz="2600" b="1">
                <a:solidFill>
                  <a:srgbClr val="FF0000"/>
                </a:solidFill>
                <a:latin typeface="楷体" panose="02010609060101010101" pitchFamily="49" charset="-122"/>
                <a:ea typeface="楷体" panose="02010609060101010101" pitchFamily="49" charset="-122"/>
              </a:rPr>
              <a:t>：</a:t>
            </a:r>
          </a:p>
        </p:txBody>
      </p:sp>
      <p:sp>
        <p:nvSpPr>
          <p:cNvPr id="14" name="矩形 13">
            <a:extLst>
              <a:ext uri="{FF2B5EF4-FFF2-40B4-BE49-F238E27FC236}">
                <a16:creationId xmlns:a16="http://schemas.microsoft.com/office/drawing/2014/main" xmlns="" id="{BBC6192C-F616-4096-8287-B21AA9FA48BA}"/>
              </a:ext>
            </a:extLst>
          </p:cNvPr>
          <p:cNvSpPr>
            <a:spLocks noChangeArrowheads="1"/>
          </p:cNvSpPr>
          <p:nvPr/>
        </p:nvSpPr>
        <p:spPr bwMode="auto">
          <a:xfrm>
            <a:off x="1931988" y="2406650"/>
            <a:ext cx="684053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600" b="1">
                <a:solidFill>
                  <a:srgbClr val="000000"/>
                </a:solidFill>
                <a:latin typeface="楷体" panose="02010609060101010101" pitchFamily="49" charset="-122"/>
                <a:ea typeface="楷体" panose="02010609060101010101" pitchFamily="49" charset="-122"/>
              </a:rPr>
              <a:t>非常渺小</a:t>
            </a:r>
            <a:r>
              <a:rPr lang="zh-CN" altLang="en-US" sz="2600" b="1">
                <a:solidFill>
                  <a:srgbClr val="000000"/>
                </a:solidFill>
                <a:latin typeface="楷体" panose="02010609060101010101" pitchFamily="49" charset="-122"/>
                <a:ea typeface="楷体" panose="02010609060101010101" pitchFamily="49" charset="-122"/>
              </a:rPr>
              <a:t>，</a:t>
            </a:r>
            <a:r>
              <a:rPr lang="zh-CN" altLang="zh-CN" sz="2600" b="1">
                <a:solidFill>
                  <a:srgbClr val="000000"/>
                </a:solidFill>
                <a:latin typeface="楷体" panose="02010609060101010101" pitchFamily="49" charset="-122"/>
                <a:ea typeface="楷体" panose="02010609060101010101" pitchFamily="49" charset="-122"/>
              </a:rPr>
              <a:t>不值得一提。微</a:t>
            </a:r>
            <a:r>
              <a:rPr lang="zh-CN" altLang="en-US" sz="2600" b="1">
                <a:solidFill>
                  <a:srgbClr val="000000"/>
                </a:solidFill>
                <a:latin typeface="楷体" panose="02010609060101010101" pitchFamily="49" charset="-122"/>
                <a:ea typeface="楷体" panose="02010609060101010101" pitchFamily="49" charset="-122"/>
              </a:rPr>
              <a:t>，</a:t>
            </a:r>
            <a:r>
              <a:rPr lang="zh-CN" altLang="zh-CN" sz="2600" b="1">
                <a:solidFill>
                  <a:srgbClr val="000000"/>
                </a:solidFill>
                <a:latin typeface="楷体" panose="02010609060101010101" pitchFamily="49" charset="-122"/>
                <a:ea typeface="楷体" panose="02010609060101010101" pitchFamily="49" charset="-122"/>
              </a:rPr>
              <a:t>小。足</a:t>
            </a:r>
            <a:r>
              <a:rPr lang="zh-CN" altLang="en-US" sz="2600" b="1">
                <a:solidFill>
                  <a:srgbClr val="000000"/>
                </a:solidFill>
                <a:latin typeface="楷体" panose="02010609060101010101" pitchFamily="49" charset="-122"/>
                <a:ea typeface="楷体" panose="02010609060101010101" pitchFamily="49" charset="-122"/>
              </a:rPr>
              <a:t>，</a:t>
            </a:r>
            <a:r>
              <a:rPr lang="zh-CN" altLang="zh-CN" sz="2600" b="1">
                <a:solidFill>
                  <a:srgbClr val="000000"/>
                </a:solidFill>
                <a:latin typeface="楷体" panose="02010609060101010101" pitchFamily="49" charset="-122"/>
                <a:ea typeface="楷体" panose="02010609060101010101" pitchFamily="49" charset="-122"/>
              </a:rPr>
              <a:t>值得。道</a:t>
            </a:r>
            <a:r>
              <a:rPr lang="zh-CN" altLang="en-US" sz="2600" b="1">
                <a:solidFill>
                  <a:srgbClr val="000000"/>
                </a:solidFill>
                <a:latin typeface="楷体" panose="02010609060101010101" pitchFamily="49" charset="-122"/>
                <a:ea typeface="楷体" panose="02010609060101010101" pitchFamily="49" charset="-122"/>
              </a:rPr>
              <a:t>，</a:t>
            </a:r>
            <a:r>
              <a:rPr lang="zh-CN" altLang="zh-CN" sz="2600" b="1">
                <a:solidFill>
                  <a:srgbClr val="000000"/>
                </a:solidFill>
                <a:latin typeface="楷体" panose="02010609060101010101" pitchFamily="49" charset="-122"/>
                <a:ea typeface="楷体" panose="02010609060101010101" pitchFamily="49" charset="-122"/>
              </a:rPr>
              <a:t>谈起。</a:t>
            </a:r>
            <a:endParaRPr lang="zh-CN" altLang="en-US" sz="2600" b="1">
              <a:latin typeface="楷体" panose="02010609060101010101" pitchFamily="49" charset="-122"/>
              <a:ea typeface="楷体" panose="02010609060101010101" pitchFamily="49" charset="-122"/>
            </a:endParaRPr>
          </a:p>
        </p:txBody>
      </p:sp>
      <p:sp>
        <p:nvSpPr>
          <p:cNvPr id="20487" name="矩形 14">
            <a:extLst>
              <a:ext uri="{FF2B5EF4-FFF2-40B4-BE49-F238E27FC236}">
                <a16:creationId xmlns:a16="http://schemas.microsoft.com/office/drawing/2014/main" xmlns="" id="{F52B6434-E7A4-48D5-8517-550863275E37}"/>
              </a:ext>
            </a:extLst>
          </p:cNvPr>
          <p:cNvSpPr>
            <a:spLocks noChangeArrowheads="1"/>
          </p:cNvSpPr>
          <p:nvPr/>
        </p:nvSpPr>
        <p:spPr bwMode="auto">
          <a:xfrm>
            <a:off x="344488" y="3295650"/>
            <a:ext cx="18605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600" b="1">
                <a:solidFill>
                  <a:srgbClr val="FF0000"/>
                </a:solidFill>
                <a:latin typeface="楷体" panose="02010609060101010101" pitchFamily="49" charset="-122"/>
                <a:ea typeface="楷体" panose="02010609060101010101" pitchFamily="49" charset="-122"/>
              </a:rPr>
              <a:t>入木三分</a:t>
            </a:r>
            <a:r>
              <a:rPr lang="zh-CN" altLang="en-US" sz="2600" b="1">
                <a:solidFill>
                  <a:srgbClr val="FF0000"/>
                </a:solidFill>
                <a:latin typeface="楷体" panose="02010609060101010101" pitchFamily="49" charset="-122"/>
                <a:ea typeface="楷体" panose="02010609060101010101" pitchFamily="49" charset="-122"/>
              </a:rPr>
              <a:t>：</a:t>
            </a:r>
          </a:p>
        </p:txBody>
      </p:sp>
      <p:sp>
        <p:nvSpPr>
          <p:cNvPr id="16" name="矩形 15">
            <a:extLst>
              <a:ext uri="{FF2B5EF4-FFF2-40B4-BE49-F238E27FC236}">
                <a16:creationId xmlns:a16="http://schemas.microsoft.com/office/drawing/2014/main" xmlns="" id="{2ECCC1E4-CAEB-4F19-9120-CBB4DCC41B81}"/>
              </a:ext>
            </a:extLst>
          </p:cNvPr>
          <p:cNvSpPr>
            <a:spLocks noChangeArrowheads="1"/>
          </p:cNvSpPr>
          <p:nvPr/>
        </p:nvSpPr>
        <p:spPr bwMode="auto">
          <a:xfrm>
            <a:off x="1931988" y="3295650"/>
            <a:ext cx="6840537"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600" b="1">
                <a:solidFill>
                  <a:srgbClr val="000000"/>
                </a:solidFill>
                <a:latin typeface="楷体" panose="02010609060101010101" pitchFamily="49" charset="-122"/>
                <a:ea typeface="楷体" panose="02010609060101010101" pitchFamily="49" charset="-122"/>
              </a:rPr>
              <a:t>相传晋代书法家王羲之在木板上写字</a:t>
            </a:r>
            <a:r>
              <a:rPr lang="zh-CN" altLang="en-US" sz="2600" b="1">
                <a:solidFill>
                  <a:srgbClr val="000000"/>
                </a:solidFill>
                <a:latin typeface="楷体" panose="02010609060101010101" pitchFamily="49" charset="-122"/>
                <a:ea typeface="楷体" panose="02010609060101010101" pitchFamily="49" charset="-122"/>
              </a:rPr>
              <a:t>，</a:t>
            </a:r>
            <a:r>
              <a:rPr lang="zh-CN" altLang="zh-CN" sz="2600" b="1">
                <a:solidFill>
                  <a:srgbClr val="000000"/>
                </a:solidFill>
                <a:latin typeface="楷体" panose="02010609060101010101" pitchFamily="49" charset="-122"/>
                <a:ea typeface="楷体" panose="02010609060101010101" pitchFamily="49" charset="-122"/>
              </a:rPr>
              <a:t>刻字的人发现墨汁透入木板有三分深。后用来形容书法刚劲有力</a:t>
            </a:r>
            <a:r>
              <a:rPr lang="zh-CN" altLang="en-US" sz="2600" b="1">
                <a:solidFill>
                  <a:srgbClr val="000000"/>
                </a:solidFill>
                <a:latin typeface="楷体" panose="02010609060101010101" pitchFamily="49" charset="-122"/>
                <a:ea typeface="楷体" panose="02010609060101010101" pitchFamily="49" charset="-122"/>
              </a:rPr>
              <a:t>，</a:t>
            </a:r>
            <a:r>
              <a:rPr lang="zh-CN" altLang="zh-CN" sz="2600" b="1">
                <a:solidFill>
                  <a:srgbClr val="000000"/>
                </a:solidFill>
                <a:latin typeface="楷体" panose="02010609060101010101" pitchFamily="49" charset="-122"/>
                <a:ea typeface="楷体" panose="02010609060101010101" pitchFamily="49" charset="-122"/>
              </a:rPr>
              <a:t>也用来形容议论、见解深刻。</a:t>
            </a:r>
            <a:endParaRPr lang="zh-CN" altLang="en-US" sz="2600" b="1">
              <a:latin typeface="楷体" panose="02010609060101010101" pitchFamily="49" charset="-122"/>
              <a:ea typeface="楷体" panose="02010609060101010101" pitchFamily="49" charset="-122"/>
            </a:endParaRPr>
          </a:p>
        </p:txBody>
      </p:sp>
      <p:grpSp>
        <p:nvGrpSpPr>
          <p:cNvPr id="20489" name="组合 55">
            <a:extLst>
              <a:ext uri="{FF2B5EF4-FFF2-40B4-BE49-F238E27FC236}">
                <a16:creationId xmlns:a16="http://schemas.microsoft.com/office/drawing/2014/main" xmlns="" id="{1E17845B-D1B5-49D0-9B9E-103B679ED38E}"/>
              </a:ext>
            </a:extLst>
          </p:cNvPr>
          <p:cNvGrpSpPr>
            <a:grpSpLocks/>
          </p:cNvGrpSpPr>
          <p:nvPr/>
        </p:nvGrpSpPr>
        <p:grpSpPr bwMode="auto">
          <a:xfrm>
            <a:off x="-3175" y="-20638"/>
            <a:ext cx="2006600" cy="523876"/>
            <a:chOff x="70" y="-63"/>
            <a:chExt cx="3161" cy="824"/>
          </a:xfrm>
        </p:grpSpPr>
        <p:sp>
          <p:nvSpPr>
            <p:cNvPr id="20490" name="文本框 6">
              <a:extLst>
                <a:ext uri="{FF2B5EF4-FFF2-40B4-BE49-F238E27FC236}">
                  <a16:creationId xmlns:a16="http://schemas.microsoft.com/office/drawing/2014/main" xmlns="" id="{FDF210C3-9D9B-469C-9A97-8ECEF2B24499}"/>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预习检查</a:t>
              </a:r>
            </a:p>
          </p:txBody>
        </p:sp>
        <p:cxnSp>
          <p:nvCxnSpPr>
            <p:cNvPr id="20" name="直线连接符 9">
              <a:extLst>
                <a:ext uri="{FF2B5EF4-FFF2-40B4-BE49-F238E27FC236}">
                  <a16:creationId xmlns:a16="http://schemas.microsoft.com/office/drawing/2014/main" xmlns="" id="{0B97CD09-9F70-47E4-8491-B383742C9742}"/>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a:extLst>
                <a:ext uri="{FF2B5EF4-FFF2-40B4-BE49-F238E27FC236}">
                  <a16:creationId xmlns:a16="http://schemas.microsoft.com/office/drawing/2014/main" xmlns="" id="{4767C024-8C75-4E46-B0EC-2D1CC31CA09C}"/>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4"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5">
            <a:extLst>
              <a:ext uri="{FF2B5EF4-FFF2-40B4-BE49-F238E27FC236}">
                <a16:creationId xmlns:a16="http://schemas.microsoft.com/office/drawing/2014/main" xmlns="" id="{EB06B213-9E5D-4906-8912-0D410E53D47A}"/>
              </a:ext>
            </a:extLst>
          </p:cNvPr>
          <p:cNvSpPr txBox="1">
            <a:spLocks noChangeArrowheads="1"/>
          </p:cNvSpPr>
          <p:nvPr/>
        </p:nvSpPr>
        <p:spPr bwMode="auto">
          <a:xfrm>
            <a:off x="2166938" y="1550988"/>
            <a:ext cx="1741487"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800">
                <a:solidFill>
                  <a:srgbClr val="0000FF"/>
                </a:solidFill>
                <a:latin typeface="黑体" panose="02010609060101010101" pitchFamily="49" charset="-122"/>
                <a:ea typeface="黑体" panose="02010609060101010101" pitchFamily="49" charset="-122"/>
              </a:rPr>
              <a:t> （</a:t>
            </a:r>
            <a:r>
              <a:rPr lang="en-US" altLang="zh-CN" sz="2800">
                <a:solidFill>
                  <a:srgbClr val="0000FF"/>
                </a:solidFill>
                <a:latin typeface="黑体" panose="02010609060101010101" pitchFamily="49" charset="-122"/>
                <a:ea typeface="黑体" panose="02010609060101010101" pitchFamily="49" charset="-122"/>
              </a:rPr>
              <a:t>1-5</a:t>
            </a:r>
            <a:r>
              <a:rPr lang="zh-CN" altLang="en-US" sz="2800">
                <a:solidFill>
                  <a:srgbClr val="0000FF"/>
                </a:solidFill>
                <a:latin typeface="黑体" panose="02010609060101010101" pitchFamily="49" charset="-122"/>
                <a:ea typeface="黑体" panose="02010609060101010101" pitchFamily="49" charset="-122"/>
              </a:rPr>
              <a:t>段）</a:t>
            </a:r>
            <a:endParaRPr lang="en-US" altLang="zh-CN" sz="2800">
              <a:solidFill>
                <a:srgbClr val="0000FF"/>
              </a:solidFill>
              <a:latin typeface="黑体" panose="02010609060101010101" pitchFamily="49" charset="-122"/>
              <a:ea typeface="黑体" panose="02010609060101010101" pitchFamily="49" charset="-122"/>
            </a:endParaRPr>
          </a:p>
        </p:txBody>
      </p:sp>
      <p:sp>
        <p:nvSpPr>
          <p:cNvPr id="9" name="Text Box 16">
            <a:extLst>
              <a:ext uri="{FF2B5EF4-FFF2-40B4-BE49-F238E27FC236}">
                <a16:creationId xmlns:a16="http://schemas.microsoft.com/office/drawing/2014/main" xmlns="" id="{F4C7609E-4F48-49F0-AF7E-BB9D407AF511}"/>
              </a:ext>
            </a:extLst>
          </p:cNvPr>
          <p:cNvSpPr txBox="1">
            <a:spLocks noChangeArrowheads="1"/>
          </p:cNvSpPr>
          <p:nvPr/>
        </p:nvSpPr>
        <p:spPr bwMode="auto">
          <a:xfrm>
            <a:off x="2051050" y="3405188"/>
            <a:ext cx="1993900"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800">
                <a:solidFill>
                  <a:srgbClr val="0000FF"/>
                </a:solidFill>
                <a:latin typeface="黑体" panose="02010609060101010101" pitchFamily="49" charset="-122"/>
                <a:ea typeface="黑体" panose="02010609060101010101" pitchFamily="49" charset="-122"/>
              </a:rPr>
              <a:t> （</a:t>
            </a:r>
            <a:r>
              <a:rPr lang="en-US" altLang="zh-CN" sz="2800">
                <a:solidFill>
                  <a:srgbClr val="0000FF"/>
                </a:solidFill>
                <a:latin typeface="黑体" panose="02010609060101010101" pitchFamily="49" charset="-122"/>
                <a:ea typeface="黑体" panose="02010609060101010101" pitchFamily="49" charset="-122"/>
              </a:rPr>
              <a:t>6-9</a:t>
            </a:r>
            <a:r>
              <a:rPr lang="zh-CN" altLang="en-US" sz="2800">
                <a:solidFill>
                  <a:srgbClr val="0000FF"/>
                </a:solidFill>
                <a:latin typeface="黑体" panose="02010609060101010101" pitchFamily="49" charset="-122"/>
                <a:ea typeface="黑体" panose="02010609060101010101" pitchFamily="49" charset="-122"/>
              </a:rPr>
              <a:t>段）</a:t>
            </a:r>
            <a:endParaRPr lang="en-US" altLang="zh-CN" sz="2800">
              <a:solidFill>
                <a:srgbClr val="0000FF"/>
              </a:solidFill>
              <a:latin typeface="黑体" panose="02010609060101010101" pitchFamily="49" charset="-122"/>
              <a:ea typeface="黑体" panose="02010609060101010101" pitchFamily="49" charset="-122"/>
            </a:endParaRPr>
          </a:p>
        </p:txBody>
      </p:sp>
      <p:sp>
        <p:nvSpPr>
          <p:cNvPr id="17412" name="AutoShape 17">
            <a:extLst>
              <a:ext uri="{FF2B5EF4-FFF2-40B4-BE49-F238E27FC236}">
                <a16:creationId xmlns:a16="http://schemas.microsoft.com/office/drawing/2014/main" xmlns="" id="{5A63B4DF-DA97-426F-9653-C55A535DE89D}"/>
              </a:ext>
            </a:extLst>
          </p:cNvPr>
          <p:cNvSpPr>
            <a:spLocks/>
          </p:cNvSpPr>
          <p:nvPr/>
        </p:nvSpPr>
        <p:spPr bwMode="auto">
          <a:xfrm>
            <a:off x="1981200" y="1492250"/>
            <a:ext cx="411163" cy="2752725"/>
          </a:xfrm>
          <a:prstGeom prst="leftBrace">
            <a:avLst>
              <a:gd name="adj1" fmla="val 61836"/>
              <a:gd name="adj2" fmla="val 50000"/>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1200" b="1"/>
          </a:p>
        </p:txBody>
      </p:sp>
      <p:sp>
        <p:nvSpPr>
          <p:cNvPr id="17413" name="Text Box 19">
            <a:extLst>
              <a:ext uri="{FF2B5EF4-FFF2-40B4-BE49-F238E27FC236}">
                <a16:creationId xmlns:a16="http://schemas.microsoft.com/office/drawing/2014/main" xmlns="" id="{D10DEE8B-361C-4990-992F-DDCC30BEF7D4}"/>
              </a:ext>
            </a:extLst>
          </p:cNvPr>
          <p:cNvSpPr txBox="1">
            <a:spLocks noChangeArrowheads="1"/>
          </p:cNvSpPr>
          <p:nvPr/>
        </p:nvSpPr>
        <p:spPr bwMode="auto">
          <a:xfrm>
            <a:off x="1169988" y="1560513"/>
            <a:ext cx="61595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800">
                <a:solidFill>
                  <a:srgbClr val="FF0000"/>
                </a:solidFill>
                <a:latin typeface="黑体" panose="02010609060101010101" pitchFamily="49" charset="-122"/>
                <a:ea typeface="黑体" panose="02010609060101010101" pitchFamily="49" charset="-122"/>
              </a:rPr>
              <a:t>列夫</a:t>
            </a:r>
            <a:r>
              <a:rPr lang="en-US" altLang="zh-CN" sz="2800">
                <a:solidFill>
                  <a:srgbClr val="FF0000"/>
                </a:solidFill>
                <a:latin typeface="黑体" panose="02010609060101010101" pitchFamily="49" charset="-122"/>
                <a:ea typeface="黑体" panose="02010609060101010101" pitchFamily="49" charset="-122"/>
              </a:rPr>
              <a:t>·</a:t>
            </a:r>
            <a:r>
              <a:rPr lang="zh-CN" altLang="en-US" sz="2800">
                <a:solidFill>
                  <a:srgbClr val="FF0000"/>
                </a:solidFill>
                <a:latin typeface="黑体" panose="02010609060101010101" pitchFamily="49" charset="-122"/>
                <a:ea typeface="黑体" panose="02010609060101010101" pitchFamily="49" charset="-122"/>
              </a:rPr>
              <a:t>托尔斯泰</a:t>
            </a:r>
          </a:p>
        </p:txBody>
      </p:sp>
      <p:sp>
        <p:nvSpPr>
          <p:cNvPr id="13" name="Text Box 22">
            <a:extLst>
              <a:ext uri="{FF2B5EF4-FFF2-40B4-BE49-F238E27FC236}">
                <a16:creationId xmlns:a16="http://schemas.microsoft.com/office/drawing/2014/main" xmlns="" id="{F6476809-8920-4B48-8F1B-21B442F22B21}"/>
              </a:ext>
            </a:extLst>
          </p:cNvPr>
          <p:cNvSpPr txBox="1">
            <a:spLocks noChangeArrowheads="1"/>
          </p:cNvSpPr>
          <p:nvPr/>
        </p:nvSpPr>
        <p:spPr bwMode="auto">
          <a:xfrm>
            <a:off x="3995738" y="1600200"/>
            <a:ext cx="46085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a:latin typeface="楷体" panose="02010609060101010101" pitchFamily="49" charset="-122"/>
                <a:ea typeface="楷体" panose="02010609060101010101" pitchFamily="49" charset="-122"/>
              </a:rPr>
              <a:t>刻画托尔斯泰的外貌特征。</a:t>
            </a:r>
          </a:p>
        </p:txBody>
      </p:sp>
      <p:sp>
        <p:nvSpPr>
          <p:cNvPr id="14" name="Text Box 23">
            <a:extLst>
              <a:ext uri="{FF2B5EF4-FFF2-40B4-BE49-F238E27FC236}">
                <a16:creationId xmlns:a16="http://schemas.microsoft.com/office/drawing/2014/main" xmlns="" id="{D1E1C105-DE69-447F-BA6C-3ECFAF04E712}"/>
              </a:ext>
            </a:extLst>
          </p:cNvPr>
          <p:cNvSpPr txBox="1">
            <a:spLocks noChangeArrowheads="1"/>
          </p:cNvSpPr>
          <p:nvPr/>
        </p:nvSpPr>
        <p:spPr bwMode="auto">
          <a:xfrm>
            <a:off x="3995738" y="3273425"/>
            <a:ext cx="44640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a:latin typeface="楷体" panose="02010609060101010101" pitchFamily="49" charset="-122"/>
                <a:ea typeface="楷体" panose="02010609060101010101" pitchFamily="49" charset="-122"/>
              </a:rPr>
              <a:t>描写托尔斯泰的那双非同寻常的眼睛。</a:t>
            </a:r>
          </a:p>
        </p:txBody>
      </p:sp>
      <p:sp>
        <p:nvSpPr>
          <p:cNvPr id="17416" name="文本框 5">
            <a:extLst>
              <a:ext uri="{FF2B5EF4-FFF2-40B4-BE49-F238E27FC236}">
                <a16:creationId xmlns:a16="http://schemas.microsoft.com/office/drawing/2014/main" xmlns="" id="{2E0FE0AD-AF18-4DDA-9122-729AD60B16BD}"/>
              </a:ext>
            </a:extLst>
          </p:cNvPr>
          <p:cNvSpPr txBox="1">
            <a:spLocks noChangeArrowheads="1"/>
          </p:cNvSpPr>
          <p:nvPr/>
        </p:nvSpPr>
        <p:spPr bwMode="auto">
          <a:xfrm>
            <a:off x="468313" y="627063"/>
            <a:ext cx="799147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marL="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dirty="0">
                <a:latin typeface="宋体" panose="02010600030101010101" pitchFamily="2" charset="-122"/>
              </a:rPr>
              <a:t>读课文，划分课文层次，并概括主要内容。</a:t>
            </a:r>
          </a:p>
        </p:txBody>
      </p:sp>
      <p:grpSp>
        <p:nvGrpSpPr>
          <p:cNvPr id="21512" name="组合 8">
            <a:extLst>
              <a:ext uri="{FF2B5EF4-FFF2-40B4-BE49-F238E27FC236}">
                <a16:creationId xmlns:a16="http://schemas.microsoft.com/office/drawing/2014/main" xmlns="" id="{7F05E662-D512-422A-9B5A-E8B233F0CC3A}"/>
              </a:ext>
            </a:extLst>
          </p:cNvPr>
          <p:cNvGrpSpPr>
            <a:grpSpLocks/>
          </p:cNvGrpSpPr>
          <p:nvPr/>
        </p:nvGrpSpPr>
        <p:grpSpPr bwMode="auto">
          <a:xfrm>
            <a:off x="0" y="-20638"/>
            <a:ext cx="2006600" cy="523876"/>
            <a:chOff x="70" y="-63"/>
            <a:chExt cx="3161" cy="824"/>
          </a:xfrm>
        </p:grpSpPr>
        <p:sp>
          <p:nvSpPr>
            <p:cNvPr id="21513" name="文本框 6">
              <a:extLst>
                <a:ext uri="{FF2B5EF4-FFF2-40B4-BE49-F238E27FC236}">
                  <a16:creationId xmlns:a16="http://schemas.microsoft.com/office/drawing/2014/main" xmlns="" id="{4DEA13F7-62C3-4F8B-A6AD-F61B01CAFA91}"/>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整体感知</a:t>
              </a:r>
            </a:p>
          </p:txBody>
        </p:sp>
        <p:cxnSp>
          <p:nvCxnSpPr>
            <p:cNvPr id="17" name="直线连接符 9">
              <a:extLst>
                <a:ext uri="{FF2B5EF4-FFF2-40B4-BE49-F238E27FC236}">
                  <a16:creationId xmlns:a16="http://schemas.microsoft.com/office/drawing/2014/main" xmlns="" id="{31A81748-203C-497F-928F-2C17F3049D6F}"/>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8" name="菱形 17">
              <a:extLst>
                <a:ext uri="{FF2B5EF4-FFF2-40B4-BE49-F238E27FC236}">
                  <a16:creationId xmlns:a16="http://schemas.microsoft.com/office/drawing/2014/main" xmlns="" id="{6D32FAA2-86BC-45DC-AFEF-EE76D7BBDC2A}"/>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animEffect transition="in" filter="randombar(horizontal)">
                                      <p:cBhvr>
                                        <p:cTn id="7" dur="500"/>
                                        <p:tgtEl>
                                          <p:spTgt spid="174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randombar(horizontal)">
                                      <p:cBhvr>
                                        <p:cTn id="12" dur="500"/>
                                        <p:tgtEl>
                                          <p:spTgt spid="174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randombar(horizontal)">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7412" grpId="0" animBg="1"/>
      <p:bldP spid="17413"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Box 64">
            <a:extLst>
              <a:ext uri="{FF2B5EF4-FFF2-40B4-BE49-F238E27FC236}">
                <a16:creationId xmlns:a16="http://schemas.microsoft.com/office/drawing/2014/main" xmlns="" id="{BEF6808D-3D0C-45B3-A8BE-C8C990862688}"/>
              </a:ext>
            </a:extLst>
          </p:cNvPr>
          <p:cNvSpPr txBox="1">
            <a:spLocks noChangeArrowheads="1"/>
          </p:cNvSpPr>
          <p:nvPr/>
        </p:nvSpPr>
        <p:spPr bwMode="auto">
          <a:xfrm>
            <a:off x="468313" y="706438"/>
            <a:ext cx="81375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宋体" panose="02010600030101010101" pitchFamily="2" charset="-122"/>
              </a:rPr>
              <a:t>作者是从哪些方面来刻画托尔斯泰的外貌特征的？（可用课文原句回答，也可用自己的话概括）</a:t>
            </a:r>
          </a:p>
        </p:txBody>
      </p:sp>
      <p:sp>
        <p:nvSpPr>
          <p:cNvPr id="7" name="矩形 6">
            <a:extLst>
              <a:ext uri="{FF2B5EF4-FFF2-40B4-BE49-F238E27FC236}">
                <a16:creationId xmlns:a16="http://schemas.microsoft.com/office/drawing/2014/main" xmlns="" id="{9D96832E-261B-4094-A0BC-8E8186D750E3}"/>
              </a:ext>
            </a:extLst>
          </p:cNvPr>
          <p:cNvSpPr>
            <a:spLocks noChangeArrowheads="1"/>
          </p:cNvSpPr>
          <p:nvPr/>
        </p:nvSpPr>
        <p:spPr bwMode="auto">
          <a:xfrm>
            <a:off x="971550" y="1858963"/>
            <a:ext cx="27162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dirty="0">
                <a:solidFill>
                  <a:srgbClr val="FF0000"/>
                </a:solidFill>
                <a:latin typeface="楷体" panose="02010609060101010101" pitchFamily="49" charset="-122"/>
                <a:ea typeface="楷体" panose="02010609060101010101" pitchFamily="49" charset="-122"/>
              </a:rPr>
              <a:t>须        发：</a:t>
            </a:r>
            <a:endParaRPr lang="zh-CN" altLang="en-US" dirty="0">
              <a:solidFill>
                <a:srgbClr val="FF0000"/>
              </a:solidFill>
            </a:endParaRPr>
          </a:p>
        </p:txBody>
      </p:sp>
      <p:sp>
        <p:nvSpPr>
          <p:cNvPr id="8" name="矩形 7">
            <a:extLst>
              <a:ext uri="{FF2B5EF4-FFF2-40B4-BE49-F238E27FC236}">
                <a16:creationId xmlns:a16="http://schemas.microsoft.com/office/drawing/2014/main" xmlns="" id="{EBAFDB6F-C711-4280-9EDF-73415E0C965E}"/>
              </a:ext>
            </a:extLst>
          </p:cNvPr>
          <p:cNvSpPr>
            <a:spLocks noChangeArrowheads="1"/>
          </p:cNvSpPr>
          <p:nvPr/>
        </p:nvSpPr>
        <p:spPr bwMode="auto">
          <a:xfrm>
            <a:off x="3513138" y="1858963"/>
            <a:ext cx="29210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a:solidFill>
                  <a:srgbClr val="000000"/>
                </a:solidFill>
                <a:latin typeface="楷体" panose="02010609060101010101" pitchFamily="49" charset="-122"/>
                <a:ea typeface="楷体" panose="02010609060101010101" pitchFamily="49" charset="-122"/>
              </a:rPr>
              <a:t>多毛、胡须浓密</a:t>
            </a:r>
            <a:endParaRPr lang="zh-CN" altLang="en-US"/>
          </a:p>
        </p:txBody>
      </p:sp>
      <p:sp>
        <p:nvSpPr>
          <p:cNvPr id="9" name="矩形 8">
            <a:extLst>
              <a:ext uri="{FF2B5EF4-FFF2-40B4-BE49-F238E27FC236}">
                <a16:creationId xmlns:a16="http://schemas.microsoft.com/office/drawing/2014/main" xmlns="" id="{83E82CFD-4D1E-4B41-8BD8-2110C026C84C}"/>
              </a:ext>
            </a:extLst>
          </p:cNvPr>
          <p:cNvSpPr>
            <a:spLocks noChangeArrowheads="1"/>
          </p:cNvSpPr>
          <p:nvPr/>
        </p:nvSpPr>
        <p:spPr bwMode="auto">
          <a:xfrm>
            <a:off x="971550" y="2338388"/>
            <a:ext cx="30972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a:solidFill>
                  <a:srgbClr val="FF0000"/>
                </a:solidFill>
                <a:latin typeface="楷体" panose="02010609060101010101" pitchFamily="49" charset="-122"/>
                <a:ea typeface="楷体" panose="02010609060101010101" pitchFamily="49" charset="-122"/>
              </a:rPr>
              <a:t>面部轮廓结构：</a:t>
            </a:r>
            <a:endParaRPr lang="zh-CN" altLang="en-US">
              <a:solidFill>
                <a:srgbClr val="FF0000"/>
              </a:solidFill>
            </a:endParaRPr>
          </a:p>
        </p:txBody>
      </p:sp>
      <p:sp>
        <p:nvSpPr>
          <p:cNvPr id="10" name="矩形 9">
            <a:extLst>
              <a:ext uri="{FF2B5EF4-FFF2-40B4-BE49-F238E27FC236}">
                <a16:creationId xmlns:a16="http://schemas.microsoft.com/office/drawing/2014/main" xmlns="" id="{5BC46738-8CDC-4468-A166-330FB0F0E522}"/>
              </a:ext>
            </a:extLst>
          </p:cNvPr>
          <p:cNvSpPr>
            <a:spLocks noChangeArrowheads="1"/>
          </p:cNvSpPr>
          <p:nvPr/>
        </p:nvSpPr>
        <p:spPr bwMode="auto">
          <a:xfrm>
            <a:off x="3513138" y="2336800"/>
            <a:ext cx="5400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a:solidFill>
                  <a:srgbClr val="000000"/>
                </a:solidFill>
                <a:latin typeface="楷体" panose="02010609060101010101" pitchFamily="49" charset="-122"/>
                <a:ea typeface="楷体" panose="02010609060101010101" pitchFamily="49" charset="-122"/>
              </a:rPr>
              <a:t>失调、崎岖、平庸，甚至粗鄙</a:t>
            </a:r>
            <a:endParaRPr lang="zh-CN" altLang="en-US"/>
          </a:p>
        </p:txBody>
      </p:sp>
      <p:sp>
        <p:nvSpPr>
          <p:cNvPr id="11" name="矩形 10">
            <a:extLst>
              <a:ext uri="{FF2B5EF4-FFF2-40B4-BE49-F238E27FC236}">
                <a16:creationId xmlns:a16="http://schemas.microsoft.com/office/drawing/2014/main" xmlns="" id="{0A57A345-3BF8-48EB-BC4D-2BC93D46F4AF}"/>
              </a:ext>
            </a:extLst>
          </p:cNvPr>
          <p:cNvSpPr>
            <a:spLocks noChangeArrowheads="1"/>
          </p:cNvSpPr>
          <p:nvPr/>
        </p:nvSpPr>
        <p:spPr bwMode="auto">
          <a:xfrm>
            <a:off x="971550" y="2817813"/>
            <a:ext cx="27130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a:solidFill>
                  <a:srgbClr val="FF0000"/>
                </a:solidFill>
                <a:latin typeface="楷体" panose="02010609060101010101" pitchFamily="49" charset="-122"/>
                <a:ea typeface="楷体" panose="02010609060101010101" pitchFamily="49" charset="-122"/>
              </a:rPr>
              <a:t>面  部 特 征：</a:t>
            </a:r>
            <a:endParaRPr lang="zh-CN" altLang="en-US">
              <a:solidFill>
                <a:srgbClr val="FF0000"/>
              </a:solidFill>
            </a:endParaRPr>
          </a:p>
        </p:txBody>
      </p:sp>
      <p:sp>
        <p:nvSpPr>
          <p:cNvPr id="14" name="矩形 13">
            <a:extLst>
              <a:ext uri="{FF2B5EF4-FFF2-40B4-BE49-F238E27FC236}">
                <a16:creationId xmlns:a16="http://schemas.microsoft.com/office/drawing/2014/main" xmlns="" id="{A406BA1D-34E6-4DD9-8032-30225EED6945}"/>
              </a:ext>
            </a:extLst>
          </p:cNvPr>
          <p:cNvSpPr>
            <a:spLocks noChangeArrowheads="1"/>
          </p:cNvSpPr>
          <p:nvPr/>
        </p:nvSpPr>
        <p:spPr bwMode="auto">
          <a:xfrm>
            <a:off x="3513138" y="2816225"/>
            <a:ext cx="4103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a:solidFill>
                  <a:srgbClr val="000000"/>
                </a:solidFill>
                <a:latin typeface="楷体" panose="02010609060101010101" pitchFamily="49" charset="-122"/>
                <a:ea typeface="楷体" panose="02010609060101010101" pitchFamily="49" charset="-122"/>
              </a:rPr>
              <a:t>忧郁、愚钝、压抑</a:t>
            </a:r>
            <a:endParaRPr lang="zh-CN" altLang="en-US"/>
          </a:p>
        </p:txBody>
      </p:sp>
      <p:sp>
        <p:nvSpPr>
          <p:cNvPr id="15" name="矩形 14">
            <a:extLst>
              <a:ext uri="{FF2B5EF4-FFF2-40B4-BE49-F238E27FC236}">
                <a16:creationId xmlns:a16="http://schemas.microsoft.com/office/drawing/2014/main" xmlns="" id="{5F56AA3B-003C-4096-87DF-CA7108C5C71E}"/>
              </a:ext>
            </a:extLst>
          </p:cNvPr>
          <p:cNvSpPr>
            <a:spLocks noChangeArrowheads="1"/>
          </p:cNvSpPr>
          <p:nvPr/>
        </p:nvSpPr>
        <p:spPr bwMode="auto">
          <a:xfrm>
            <a:off x="971550" y="3297238"/>
            <a:ext cx="27162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a:solidFill>
                  <a:srgbClr val="FF0000"/>
                </a:solidFill>
                <a:latin typeface="楷体" panose="02010609060101010101" pitchFamily="49" charset="-122"/>
                <a:ea typeface="楷体" panose="02010609060101010101" pitchFamily="49" charset="-122"/>
              </a:rPr>
              <a:t>长        相：</a:t>
            </a:r>
            <a:endParaRPr lang="zh-CN" altLang="en-US">
              <a:solidFill>
                <a:srgbClr val="FF0000"/>
              </a:solidFill>
            </a:endParaRPr>
          </a:p>
        </p:txBody>
      </p:sp>
      <p:sp>
        <p:nvSpPr>
          <p:cNvPr id="16" name="矩形 15">
            <a:extLst>
              <a:ext uri="{FF2B5EF4-FFF2-40B4-BE49-F238E27FC236}">
                <a16:creationId xmlns:a16="http://schemas.microsoft.com/office/drawing/2014/main" xmlns="" id="{EC6E60F6-40A3-46C4-9D1A-F329A450F50D}"/>
              </a:ext>
            </a:extLst>
          </p:cNvPr>
          <p:cNvSpPr>
            <a:spLocks noChangeArrowheads="1"/>
          </p:cNvSpPr>
          <p:nvPr/>
        </p:nvSpPr>
        <p:spPr bwMode="auto">
          <a:xfrm>
            <a:off x="3513138" y="3297238"/>
            <a:ext cx="46085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a:solidFill>
                  <a:srgbClr val="000000"/>
                </a:solidFill>
                <a:latin typeface="楷体" panose="02010609060101010101" pitchFamily="49" charset="-122"/>
                <a:ea typeface="楷体" panose="02010609060101010101" pitchFamily="49" charset="-122"/>
              </a:rPr>
              <a:t>长相平平、普通</a:t>
            </a:r>
            <a:endParaRPr lang="zh-CN" altLang="en-US"/>
          </a:p>
        </p:txBody>
      </p:sp>
      <p:sp>
        <p:nvSpPr>
          <p:cNvPr id="17" name="矩形 16">
            <a:extLst>
              <a:ext uri="{FF2B5EF4-FFF2-40B4-BE49-F238E27FC236}">
                <a16:creationId xmlns:a16="http://schemas.microsoft.com/office/drawing/2014/main" xmlns="" id="{E2D00CB6-6B33-4C28-A242-2C356B4EA0F4}"/>
              </a:ext>
            </a:extLst>
          </p:cNvPr>
          <p:cNvSpPr>
            <a:spLocks noChangeArrowheads="1"/>
          </p:cNvSpPr>
          <p:nvPr/>
        </p:nvSpPr>
        <p:spPr bwMode="auto">
          <a:xfrm>
            <a:off x="971550" y="3776663"/>
            <a:ext cx="27368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a:solidFill>
                  <a:srgbClr val="FF0000"/>
                </a:solidFill>
                <a:latin typeface="楷体" panose="02010609060101010101" pitchFamily="49" charset="-122"/>
                <a:ea typeface="楷体" panose="02010609060101010101" pitchFamily="49" charset="-122"/>
              </a:rPr>
              <a:t>拜   访   者：</a:t>
            </a:r>
            <a:endParaRPr lang="zh-CN" altLang="en-US">
              <a:solidFill>
                <a:srgbClr val="FF0000"/>
              </a:solidFill>
            </a:endParaRPr>
          </a:p>
        </p:txBody>
      </p:sp>
      <p:sp>
        <p:nvSpPr>
          <p:cNvPr id="18" name="矩形 17">
            <a:extLst>
              <a:ext uri="{FF2B5EF4-FFF2-40B4-BE49-F238E27FC236}">
                <a16:creationId xmlns:a16="http://schemas.microsoft.com/office/drawing/2014/main" xmlns="" id="{50FDE7A4-E736-409B-809E-549AF2343080}"/>
              </a:ext>
            </a:extLst>
          </p:cNvPr>
          <p:cNvSpPr>
            <a:spLocks noChangeArrowheads="1"/>
          </p:cNvSpPr>
          <p:nvPr/>
        </p:nvSpPr>
        <p:spPr bwMode="auto">
          <a:xfrm>
            <a:off x="3513138" y="3776663"/>
            <a:ext cx="904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a:solidFill>
                  <a:srgbClr val="000000"/>
                </a:solidFill>
                <a:latin typeface="楷体" panose="02010609060101010101" pitchFamily="49" charset="-122"/>
                <a:ea typeface="楷体" panose="02010609060101010101" pitchFamily="49" charset="-122"/>
              </a:rPr>
              <a:t>失望</a:t>
            </a:r>
            <a:endParaRPr lang="zh-CN" altLang="en-US"/>
          </a:p>
        </p:txBody>
      </p:sp>
      <p:grpSp>
        <p:nvGrpSpPr>
          <p:cNvPr id="22540" name="组合 15">
            <a:extLst>
              <a:ext uri="{FF2B5EF4-FFF2-40B4-BE49-F238E27FC236}">
                <a16:creationId xmlns:a16="http://schemas.microsoft.com/office/drawing/2014/main" xmlns="" id="{8B9A4CF8-592A-4013-8FBE-C951B386A995}"/>
              </a:ext>
            </a:extLst>
          </p:cNvPr>
          <p:cNvGrpSpPr>
            <a:grpSpLocks/>
          </p:cNvGrpSpPr>
          <p:nvPr/>
        </p:nvGrpSpPr>
        <p:grpSpPr bwMode="auto">
          <a:xfrm>
            <a:off x="44450" y="-39688"/>
            <a:ext cx="2006600" cy="522288"/>
            <a:chOff x="70" y="-63"/>
            <a:chExt cx="3160" cy="824"/>
          </a:xfrm>
        </p:grpSpPr>
        <p:sp>
          <p:nvSpPr>
            <p:cNvPr id="22541" name="文本框 6">
              <a:extLst>
                <a:ext uri="{FF2B5EF4-FFF2-40B4-BE49-F238E27FC236}">
                  <a16:creationId xmlns:a16="http://schemas.microsoft.com/office/drawing/2014/main" xmlns="" id="{E40E8493-E1F1-4C36-90FF-21BA268989FC}"/>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21" name="直线连接符 9">
              <a:extLst>
                <a:ext uri="{FF2B5EF4-FFF2-40B4-BE49-F238E27FC236}">
                  <a16:creationId xmlns:a16="http://schemas.microsoft.com/office/drawing/2014/main" xmlns="" id="{8DF6241A-805F-4C84-9C5E-D125138F7237}"/>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a:extLst>
                <a:ext uri="{FF2B5EF4-FFF2-40B4-BE49-F238E27FC236}">
                  <a16:creationId xmlns:a16="http://schemas.microsoft.com/office/drawing/2014/main" xmlns="" id="{B36F4653-26E6-44BC-AD7E-F88A29E83828}"/>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randombar(horizontal)">
                                      <p:cBhvr>
                                        <p:cTn id="42" dur="500"/>
                                        <p:tgtEl>
                                          <p:spTgt spid="1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randombar(horizontal)">
                                      <p:cBhvr>
                                        <p:cTn id="47" dur="500"/>
                                        <p:tgtEl>
                                          <p:spTgt spid="1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randombar(horizontal)">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4" grpId="0"/>
      <p:bldP spid="15" grpId="0"/>
      <p:bldP spid="16"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3" name="组合 15">
            <a:extLst>
              <a:ext uri="{FF2B5EF4-FFF2-40B4-BE49-F238E27FC236}">
                <a16:creationId xmlns:a16="http://schemas.microsoft.com/office/drawing/2014/main" xmlns="" id="{08649C29-2893-4110-B467-B76E74EF0F45}"/>
              </a:ext>
            </a:extLst>
          </p:cNvPr>
          <p:cNvGrpSpPr>
            <a:grpSpLocks/>
          </p:cNvGrpSpPr>
          <p:nvPr/>
        </p:nvGrpSpPr>
        <p:grpSpPr bwMode="auto">
          <a:xfrm>
            <a:off x="44450" y="-39688"/>
            <a:ext cx="2006600" cy="522288"/>
            <a:chOff x="70" y="-63"/>
            <a:chExt cx="3160" cy="824"/>
          </a:xfrm>
        </p:grpSpPr>
        <p:sp>
          <p:nvSpPr>
            <p:cNvPr id="23554" name="文本框 6">
              <a:extLst>
                <a:ext uri="{FF2B5EF4-FFF2-40B4-BE49-F238E27FC236}">
                  <a16:creationId xmlns:a16="http://schemas.microsoft.com/office/drawing/2014/main" xmlns="" id="{5D1507DF-9175-4784-A854-74F742F441BE}"/>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4" name="直线连接符 9">
              <a:extLst>
                <a:ext uri="{FF2B5EF4-FFF2-40B4-BE49-F238E27FC236}">
                  <a16:creationId xmlns:a16="http://schemas.microsoft.com/office/drawing/2014/main" xmlns="" id="{DD209C81-2D3D-42FB-BC7E-7CE5957C1703}"/>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16:creationId xmlns:a16="http://schemas.microsoft.com/office/drawing/2014/main" xmlns="" id="{463ED216-B14C-4CAC-86DA-0C0456F7B2FD}"/>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0" name="组合 7">
            <a:extLst>
              <a:ext uri="{FF2B5EF4-FFF2-40B4-BE49-F238E27FC236}">
                <a16:creationId xmlns:a16="http://schemas.microsoft.com/office/drawing/2014/main" xmlns="" id="{B1D40547-1203-44D1-B363-C20EE857F4CA}"/>
              </a:ext>
            </a:extLst>
          </p:cNvPr>
          <p:cNvGrpSpPr>
            <a:grpSpLocks/>
          </p:cNvGrpSpPr>
          <p:nvPr/>
        </p:nvGrpSpPr>
        <p:grpSpPr bwMode="auto">
          <a:xfrm>
            <a:off x="755650" y="1046163"/>
            <a:ext cx="7948613" cy="2820987"/>
            <a:chOff x="827088" y="600075"/>
            <a:chExt cx="7948612" cy="2822302"/>
          </a:xfrm>
        </p:grpSpPr>
        <p:pic>
          <p:nvPicPr>
            <p:cNvPr id="23558" name="图片 1">
              <a:extLst>
                <a:ext uri="{FF2B5EF4-FFF2-40B4-BE49-F238E27FC236}">
                  <a16:creationId xmlns:a16="http://schemas.microsoft.com/office/drawing/2014/main" xmlns="" id="{889F1390-1D6D-405D-8571-F9A0088BCF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56527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圆角矩形 14">
              <a:extLst>
                <a:ext uri="{FF2B5EF4-FFF2-40B4-BE49-F238E27FC236}">
                  <a16:creationId xmlns:a16="http://schemas.microsoft.com/office/drawing/2014/main" xmlns="" id="{DC8FDACB-A0B1-455A-9D09-4DA3B5AFAE9A}"/>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7000" y="600075"/>
              <a:ext cx="7378700" cy="2822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0" name="矩形 14">
              <a:extLst>
                <a:ext uri="{FF2B5EF4-FFF2-40B4-BE49-F238E27FC236}">
                  <a16:creationId xmlns:a16="http://schemas.microsoft.com/office/drawing/2014/main" xmlns="" id="{A5C2A153-E094-4F26-B611-77BB773DAD3B}"/>
                </a:ext>
              </a:extLst>
            </p:cNvPr>
            <p:cNvSpPr>
              <a:spLocks noChangeArrowheads="1"/>
            </p:cNvSpPr>
            <p:nvPr/>
          </p:nvSpPr>
          <p:spPr bwMode="auto">
            <a:xfrm>
              <a:off x="2324894" y="843558"/>
              <a:ext cx="6120680" cy="2091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800" dirty="0">
                  <a:solidFill>
                    <a:srgbClr val="A96A00"/>
                  </a:solidFill>
                  <a:latin typeface="黑体" panose="02010609060101010101" pitchFamily="49" charset="-122"/>
                  <a:ea typeface="黑体" panose="02010609060101010101" pitchFamily="49" charset="-122"/>
                </a:rPr>
                <a:t>    在刻画人物肖像时，作者既正面描写，又侧面烘托，既整体描绘，又局部特写。请找出相关语句，并学习作者的这些描写手法。</a:t>
              </a:r>
            </a:p>
          </p:txBody>
        </p:sp>
      </p:gr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1">
            <a:extLst>
              <a:ext uri="{FF2B5EF4-FFF2-40B4-BE49-F238E27FC236}">
                <a16:creationId xmlns:a16="http://schemas.microsoft.com/office/drawing/2014/main" xmlns="" id="{BDA58A10-5009-47AD-BBC8-5648277DE83D}"/>
              </a:ext>
            </a:extLst>
          </p:cNvPr>
          <p:cNvSpPr txBox="1">
            <a:spLocks noChangeArrowheads="1"/>
          </p:cNvSpPr>
          <p:nvPr/>
        </p:nvSpPr>
        <p:spPr bwMode="auto">
          <a:xfrm>
            <a:off x="468313" y="534988"/>
            <a:ext cx="1619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FF0000"/>
                </a:solidFill>
                <a:latin typeface="黑体" panose="02010609060101010101" pitchFamily="49" charset="-122"/>
                <a:ea typeface="黑体" panose="02010609060101010101" pitchFamily="49" charset="-122"/>
              </a:rPr>
              <a:t>正面描写</a:t>
            </a:r>
          </a:p>
        </p:txBody>
      </p:sp>
      <p:sp>
        <p:nvSpPr>
          <p:cNvPr id="20483" name="TextBox 2">
            <a:extLst>
              <a:ext uri="{FF2B5EF4-FFF2-40B4-BE49-F238E27FC236}">
                <a16:creationId xmlns:a16="http://schemas.microsoft.com/office/drawing/2014/main" xmlns="" id="{5886247A-3E0A-431C-BE38-46F6E2C0FA29}"/>
              </a:ext>
            </a:extLst>
          </p:cNvPr>
          <p:cNvSpPr txBox="1">
            <a:spLocks noChangeArrowheads="1"/>
          </p:cNvSpPr>
          <p:nvPr/>
        </p:nvSpPr>
        <p:spPr bwMode="auto">
          <a:xfrm>
            <a:off x="468313" y="1330325"/>
            <a:ext cx="82073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楷体" panose="02010609060101010101" pitchFamily="49" charset="-122"/>
                <a:ea typeface="楷体" panose="02010609060101010101" pitchFamily="49" charset="-122"/>
              </a:rPr>
              <a:t>    乱蓬蓬的头发，怎么也遮不住两只难看的招风耳。凹陷的脸颊中间生着两片厚厚的嘴唇。</a:t>
            </a:r>
          </a:p>
        </p:txBody>
      </p:sp>
      <p:grpSp>
        <p:nvGrpSpPr>
          <p:cNvPr id="24579" name="组合 15">
            <a:extLst>
              <a:ext uri="{FF2B5EF4-FFF2-40B4-BE49-F238E27FC236}">
                <a16:creationId xmlns:a16="http://schemas.microsoft.com/office/drawing/2014/main" xmlns="" id="{9F2F0E56-63AD-4CEA-91A3-EE338CFEB4C5}"/>
              </a:ext>
            </a:extLst>
          </p:cNvPr>
          <p:cNvGrpSpPr>
            <a:grpSpLocks/>
          </p:cNvGrpSpPr>
          <p:nvPr/>
        </p:nvGrpSpPr>
        <p:grpSpPr bwMode="auto">
          <a:xfrm>
            <a:off x="44450" y="-39688"/>
            <a:ext cx="2006600" cy="522288"/>
            <a:chOff x="70" y="-63"/>
            <a:chExt cx="3160" cy="824"/>
          </a:xfrm>
        </p:grpSpPr>
        <p:sp>
          <p:nvSpPr>
            <p:cNvPr id="24580" name="文本框 6">
              <a:extLst>
                <a:ext uri="{FF2B5EF4-FFF2-40B4-BE49-F238E27FC236}">
                  <a16:creationId xmlns:a16="http://schemas.microsoft.com/office/drawing/2014/main" xmlns="" id="{56EE53A2-D022-460F-ADC0-7656A63B6462}"/>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7" name="直线连接符 9">
              <a:extLst>
                <a:ext uri="{FF2B5EF4-FFF2-40B4-BE49-F238E27FC236}">
                  <a16:creationId xmlns:a16="http://schemas.microsoft.com/office/drawing/2014/main" xmlns="" id="{F72903FD-D085-4CF1-90BD-87AA7B172174}"/>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8" name="菱形 7">
              <a:extLst>
                <a:ext uri="{FF2B5EF4-FFF2-40B4-BE49-F238E27FC236}">
                  <a16:creationId xmlns:a16="http://schemas.microsoft.com/office/drawing/2014/main" xmlns="" id="{EB8F14FD-4214-4A52-88BF-F76DADDBE6F8}"/>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9" name="圆角矩形标注 8">
            <a:extLst>
              <a:ext uri="{FF2B5EF4-FFF2-40B4-BE49-F238E27FC236}">
                <a16:creationId xmlns:a16="http://schemas.microsoft.com/office/drawing/2014/main" xmlns="" id="{93E5CD4A-A4CC-4A2E-8F4B-44BBF8772A8E}"/>
              </a:ext>
            </a:extLst>
          </p:cNvPr>
          <p:cNvSpPr/>
          <p:nvPr/>
        </p:nvSpPr>
        <p:spPr>
          <a:xfrm>
            <a:off x="647700" y="2643188"/>
            <a:ext cx="7848600" cy="792162"/>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400" dirty="0">
                <a:solidFill>
                  <a:srgbClr val="0000FF"/>
                </a:solidFill>
                <a:latin typeface="黑体" panose="02010609060101010101" pitchFamily="49" charset="-122"/>
                <a:ea typeface="黑体" panose="02010609060101010101" pitchFamily="49" charset="-122"/>
              </a:rPr>
              <a:t> 正面描写，详细地刻画出托尔斯泰平庸甚至丑陋的外貌。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3">
            <a:extLst>
              <a:ext uri="{FF2B5EF4-FFF2-40B4-BE49-F238E27FC236}">
                <a16:creationId xmlns:a16="http://schemas.microsoft.com/office/drawing/2014/main" xmlns="" id="{86282BD3-6E3D-43DA-B13E-B22994C26733}"/>
              </a:ext>
            </a:extLst>
          </p:cNvPr>
          <p:cNvSpPr>
            <a:spLocks noChangeArrowheads="1"/>
          </p:cNvSpPr>
          <p:nvPr/>
        </p:nvSpPr>
        <p:spPr bwMode="auto">
          <a:xfrm>
            <a:off x="4139952" y="807492"/>
            <a:ext cx="4248150"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zh-CN" altLang="en-US" sz="2800" b="1" dirty="0">
                <a:latin typeface="楷体" panose="02010609060101010101" pitchFamily="49" charset="-122"/>
                <a:ea typeface="楷体" panose="02010609060101010101" pitchFamily="49" charset="-122"/>
              </a:rPr>
              <a:t>    是的，他就是</a:t>
            </a:r>
            <a:r>
              <a:rPr lang="zh-CN" altLang="en-US" sz="2800" b="1" dirty="0">
                <a:solidFill>
                  <a:srgbClr val="FF0000"/>
                </a:solidFill>
                <a:latin typeface="楷体" panose="02010609060101010101" pitchFamily="49" charset="-122"/>
                <a:ea typeface="楷体" panose="02010609060101010101" pitchFamily="49" charset="-122"/>
              </a:rPr>
              <a:t>列夫</a:t>
            </a:r>
            <a:r>
              <a:rPr lang="en-US" altLang="zh-CN" sz="2800" b="1" dirty="0">
                <a:solidFill>
                  <a:srgbClr val="FF0000"/>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托尔斯泰</a:t>
            </a:r>
            <a:r>
              <a:rPr lang="zh-CN" altLang="en-US" sz="2800" b="1" dirty="0">
                <a:latin typeface="楷体" panose="02010609060101010101" pitchFamily="49" charset="-122"/>
                <a:ea typeface="楷体" panose="02010609060101010101" pitchFamily="49" charset="-122"/>
              </a:rPr>
              <a:t>。今天，就让我们跟随奥地利作家茨威格走近这位磨难中造就的伟人，探访他深邃而丰富的内心</a:t>
            </a:r>
            <a:r>
              <a:rPr lang="zh-CN" altLang="en-US" sz="2800" b="1" dirty="0" smtClean="0">
                <a:latin typeface="楷体" panose="02010609060101010101" pitchFamily="49" charset="-122"/>
                <a:ea typeface="楷体" panose="02010609060101010101" pitchFamily="49" charset="-122"/>
              </a:rPr>
              <a:t>世界吧。</a:t>
            </a:r>
            <a:endParaRPr lang="zh-CN" altLang="en-US" sz="2800" b="1" dirty="0"/>
          </a:p>
        </p:txBody>
      </p:sp>
      <p:pic>
        <p:nvPicPr>
          <p:cNvPr id="3077" name="Picture 5" descr="https://timgsa.baidu.com/timg?image&amp;quality=80&amp;size=b9999_10000&amp;sec=1554263598965&amp;di=fd2a18d363946a3edd8607ce6e8ede8f&amp;imgtype=0&amp;src=http%3A%2F%2Fi8.hexunimg.cn%2F2014-12-12%2F171347317.jpg">
            <a:extLst>
              <a:ext uri="{FF2B5EF4-FFF2-40B4-BE49-F238E27FC236}">
                <a16:creationId xmlns:a16="http://schemas.microsoft.com/office/drawing/2014/main" xmlns="" id="{1D7ECCC5-14D2-44EA-A550-981E328A25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699542"/>
            <a:ext cx="3084513" cy="407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extBox 2">
            <a:extLst>
              <a:ext uri="{FF2B5EF4-FFF2-40B4-BE49-F238E27FC236}">
                <a16:creationId xmlns:a16="http://schemas.microsoft.com/office/drawing/2014/main" xmlns="" id="{E0CD5FEA-043D-4BE6-8A95-F599B6A3D19A}"/>
              </a:ext>
            </a:extLst>
          </p:cNvPr>
          <p:cNvSpPr txBox="1">
            <a:spLocks noChangeArrowheads="1"/>
          </p:cNvSpPr>
          <p:nvPr/>
        </p:nvSpPr>
        <p:spPr bwMode="auto">
          <a:xfrm>
            <a:off x="468313" y="1276350"/>
            <a:ext cx="8207375" cy="181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楷体" panose="02010609060101010101" pitchFamily="49" charset="-122"/>
                <a:ea typeface="楷体" panose="02010609060101010101" pitchFamily="49" charset="-122"/>
              </a:rPr>
              <a:t>    来访者一边与他握手，一边深感疑惑和惊讶。什么？就这么个侏儒！这么个小巧玲珑的家伙，难道真的是列夫</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尼古拉耶维奇</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托尔斯泰吗？这位客人不无尴尬地抬起眼皮直勾勾地打量着主人的脸。</a:t>
            </a:r>
          </a:p>
        </p:txBody>
      </p:sp>
      <p:grpSp>
        <p:nvGrpSpPr>
          <p:cNvPr id="25602" name="组合 15">
            <a:extLst>
              <a:ext uri="{FF2B5EF4-FFF2-40B4-BE49-F238E27FC236}">
                <a16:creationId xmlns:a16="http://schemas.microsoft.com/office/drawing/2014/main" xmlns="" id="{C39E4CC1-1E71-4DA9-B802-11D77A751B71}"/>
              </a:ext>
            </a:extLst>
          </p:cNvPr>
          <p:cNvGrpSpPr>
            <a:grpSpLocks/>
          </p:cNvGrpSpPr>
          <p:nvPr/>
        </p:nvGrpSpPr>
        <p:grpSpPr bwMode="auto">
          <a:xfrm>
            <a:off x="44450" y="-39688"/>
            <a:ext cx="2006600" cy="522288"/>
            <a:chOff x="70" y="-63"/>
            <a:chExt cx="3160" cy="824"/>
          </a:xfrm>
        </p:grpSpPr>
        <p:sp>
          <p:nvSpPr>
            <p:cNvPr id="25603" name="文本框 6">
              <a:extLst>
                <a:ext uri="{FF2B5EF4-FFF2-40B4-BE49-F238E27FC236}">
                  <a16:creationId xmlns:a16="http://schemas.microsoft.com/office/drawing/2014/main" xmlns="" id="{84D8935E-D414-4720-B63C-F3208BF613D2}"/>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7" name="直线连接符 9">
              <a:extLst>
                <a:ext uri="{FF2B5EF4-FFF2-40B4-BE49-F238E27FC236}">
                  <a16:creationId xmlns:a16="http://schemas.microsoft.com/office/drawing/2014/main" xmlns="" id="{9230B660-6895-44ED-B10F-656EE9DE1470}"/>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8" name="菱形 7">
              <a:extLst>
                <a:ext uri="{FF2B5EF4-FFF2-40B4-BE49-F238E27FC236}">
                  <a16:creationId xmlns:a16="http://schemas.microsoft.com/office/drawing/2014/main" xmlns="" id="{8DA99973-27B6-4E1D-872F-10D8ED972B1D}"/>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9" name="TextBox 1">
            <a:extLst>
              <a:ext uri="{FF2B5EF4-FFF2-40B4-BE49-F238E27FC236}">
                <a16:creationId xmlns:a16="http://schemas.microsoft.com/office/drawing/2014/main" xmlns="" id="{5A5FB2EE-D120-4D84-B934-9A5E66DC7928}"/>
              </a:ext>
            </a:extLst>
          </p:cNvPr>
          <p:cNvSpPr txBox="1">
            <a:spLocks noChangeArrowheads="1"/>
          </p:cNvSpPr>
          <p:nvPr/>
        </p:nvSpPr>
        <p:spPr bwMode="auto">
          <a:xfrm>
            <a:off x="468313" y="534988"/>
            <a:ext cx="1619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FF0000"/>
                </a:solidFill>
                <a:latin typeface="黑体" panose="02010609060101010101" pitchFamily="49" charset="-122"/>
                <a:ea typeface="黑体" panose="02010609060101010101" pitchFamily="49" charset="-122"/>
              </a:rPr>
              <a:t>侧面烘托</a:t>
            </a:r>
          </a:p>
        </p:txBody>
      </p:sp>
      <p:sp>
        <p:nvSpPr>
          <p:cNvPr id="11" name="圆角矩形标注 10">
            <a:extLst>
              <a:ext uri="{FF2B5EF4-FFF2-40B4-BE49-F238E27FC236}">
                <a16:creationId xmlns:a16="http://schemas.microsoft.com/office/drawing/2014/main" xmlns="" id="{077546A9-E5F2-4536-A6E6-330789404DCB}"/>
              </a:ext>
            </a:extLst>
          </p:cNvPr>
          <p:cNvSpPr/>
          <p:nvPr/>
        </p:nvSpPr>
        <p:spPr>
          <a:xfrm>
            <a:off x="647700" y="3506788"/>
            <a:ext cx="7848600" cy="793750"/>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400" dirty="0">
                <a:solidFill>
                  <a:srgbClr val="0000FF"/>
                </a:solidFill>
                <a:latin typeface="黑体" panose="02010609060101010101" pitchFamily="49" charset="-122"/>
                <a:ea typeface="黑体" panose="02010609060101010101" pitchFamily="49" charset="-122"/>
              </a:rPr>
              <a:t>   侧面写来访者的心理落差，其实是在为后文蓄势。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Box 2">
            <a:extLst>
              <a:ext uri="{FF2B5EF4-FFF2-40B4-BE49-F238E27FC236}">
                <a16:creationId xmlns:a16="http://schemas.microsoft.com/office/drawing/2014/main" xmlns="" id="{91EF5AE0-B7BF-4BE9-8DFF-B216A22D7026}"/>
              </a:ext>
            </a:extLst>
          </p:cNvPr>
          <p:cNvSpPr txBox="1">
            <a:spLocks noChangeArrowheads="1"/>
          </p:cNvSpPr>
          <p:nvPr/>
        </p:nvSpPr>
        <p:spPr bwMode="auto">
          <a:xfrm>
            <a:off x="503238" y="1276350"/>
            <a:ext cx="813752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楷体" panose="02010609060101010101" pitchFamily="49" charset="-122"/>
                <a:ea typeface="楷体" panose="02010609060101010101" pitchFamily="49" charset="-122"/>
              </a:rPr>
              <a:t>    托尔斯泰做学生的时候，可能属于同龄人的混合体；当军官的时候，没法把他从战友里面分辨出来；而恢复乡间生活以后，他的样子和往常出现在舞台上的乡绅角色再吻合不过了。</a:t>
            </a:r>
          </a:p>
        </p:txBody>
      </p:sp>
      <p:grpSp>
        <p:nvGrpSpPr>
          <p:cNvPr id="26626" name="组合 15">
            <a:extLst>
              <a:ext uri="{FF2B5EF4-FFF2-40B4-BE49-F238E27FC236}">
                <a16:creationId xmlns:a16="http://schemas.microsoft.com/office/drawing/2014/main" xmlns="" id="{61AEAE0F-2FCE-422C-9A2B-CE8A566FD8A2}"/>
              </a:ext>
            </a:extLst>
          </p:cNvPr>
          <p:cNvGrpSpPr>
            <a:grpSpLocks/>
          </p:cNvGrpSpPr>
          <p:nvPr/>
        </p:nvGrpSpPr>
        <p:grpSpPr bwMode="auto">
          <a:xfrm>
            <a:off x="44450" y="-39688"/>
            <a:ext cx="2006600" cy="522288"/>
            <a:chOff x="70" y="-63"/>
            <a:chExt cx="3160" cy="824"/>
          </a:xfrm>
        </p:grpSpPr>
        <p:sp>
          <p:nvSpPr>
            <p:cNvPr id="26627" name="文本框 6">
              <a:extLst>
                <a:ext uri="{FF2B5EF4-FFF2-40B4-BE49-F238E27FC236}">
                  <a16:creationId xmlns:a16="http://schemas.microsoft.com/office/drawing/2014/main" xmlns="" id="{784CE96E-1C7B-4F03-AA2F-D073D49268EC}"/>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7" name="直线连接符 9">
              <a:extLst>
                <a:ext uri="{FF2B5EF4-FFF2-40B4-BE49-F238E27FC236}">
                  <a16:creationId xmlns:a16="http://schemas.microsoft.com/office/drawing/2014/main" xmlns="" id="{04091FF0-239D-45FC-B592-F3C2ACF7E513}"/>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8" name="菱形 7">
              <a:extLst>
                <a:ext uri="{FF2B5EF4-FFF2-40B4-BE49-F238E27FC236}">
                  <a16:creationId xmlns:a16="http://schemas.microsoft.com/office/drawing/2014/main" xmlns="" id="{C4058E71-8019-4260-B91B-B5549966D8C4}"/>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9" name="TextBox 1">
            <a:extLst>
              <a:ext uri="{FF2B5EF4-FFF2-40B4-BE49-F238E27FC236}">
                <a16:creationId xmlns:a16="http://schemas.microsoft.com/office/drawing/2014/main" xmlns="" id="{A3B4F981-5DFC-40EB-A2C6-BE683BF00F92}"/>
              </a:ext>
            </a:extLst>
          </p:cNvPr>
          <p:cNvSpPr txBox="1">
            <a:spLocks noChangeArrowheads="1"/>
          </p:cNvSpPr>
          <p:nvPr/>
        </p:nvSpPr>
        <p:spPr bwMode="auto">
          <a:xfrm>
            <a:off x="468313" y="534988"/>
            <a:ext cx="1619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FF0000"/>
                </a:solidFill>
                <a:latin typeface="黑体" panose="02010609060101010101" pitchFamily="49" charset="-122"/>
                <a:ea typeface="黑体" panose="02010609060101010101" pitchFamily="49" charset="-122"/>
              </a:rPr>
              <a:t>整体描绘</a:t>
            </a:r>
          </a:p>
        </p:txBody>
      </p:sp>
      <p:sp>
        <p:nvSpPr>
          <p:cNvPr id="10" name="圆角矩形标注 9">
            <a:extLst>
              <a:ext uri="{FF2B5EF4-FFF2-40B4-BE49-F238E27FC236}">
                <a16:creationId xmlns:a16="http://schemas.microsoft.com/office/drawing/2014/main" xmlns="" id="{EDBD1D94-A31C-411A-B924-75A4FE280C9C}"/>
              </a:ext>
            </a:extLst>
          </p:cNvPr>
          <p:cNvSpPr/>
          <p:nvPr/>
        </p:nvSpPr>
        <p:spPr>
          <a:xfrm>
            <a:off x="647700" y="3435350"/>
            <a:ext cx="7848600" cy="1009650"/>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400" dirty="0">
                <a:solidFill>
                  <a:srgbClr val="0000FF"/>
                </a:solidFill>
                <a:latin typeface="黑体" panose="02010609060101010101" pitchFamily="49" charset="-122"/>
                <a:ea typeface="黑体" panose="02010609060101010101" pitchFamily="49" charset="-122"/>
              </a:rPr>
              <a:t>    写托尔斯泰的长相和普通俄国人长相接近，整体描写托尔斯泰外貌的普通和气质的平庸。</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Box 3">
            <a:extLst>
              <a:ext uri="{FF2B5EF4-FFF2-40B4-BE49-F238E27FC236}">
                <a16:creationId xmlns:a16="http://schemas.microsoft.com/office/drawing/2014/main" xmlns="" id="{E3AC91D9-E48C-45DE-8F59-D711E7555079}"/>
              </a:ext>
            </a:extLst>
          </p:cNvPr>
          <p:cNvSpPr txBox="1">
            <a:spLocks noChangeArrowheads="1"/>
          </p:cNvSpPr>
          <p:nvPr/>
        </p:nvSpPr>
        <p:spPr bwMode="auto">
          <a:xfrm>
            <a:off x="485775" y="1419225"/>
            <a:ext cx="81724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楷体" panose="02010609060101010101" pitchFamily="49" charset="-122"/>
                <a:ea typeface="楷体" panose="02010609060101010101" pitchFamily="49" charset="-122"/>
              </a:rPr>
              <a:t>    他生就一副多毛的脸庞，植被多于空地，浓密的胡髭使人难以看清他的内心世界。</a:t>
            </a:r>
          </a:p>
        </p:txBody>
      </p:sp>
      <p:grpSp>
        <p:nvGrpSpPr>
          <p:cNvPr id="27650" name="组合 15">
            <a:extLst>
              <a:ext uri="{FF2B5EF4-FFF2-40B4-BE49-F238E27FC236}">
                <a16:creationId xmlns:a16="http://schemas.microsoft.com/office/drawing/2014/main" xmlns="" id="{80AF09DB-7451-4004-B693-4D3815B2B788}"/>
              </a:ext>
            </a:extLst>
          </p:cNvPr>
          <p:cNvGrpSpPr>
            <a:grpSpLocks/>
          </p:cNvGrpSpPr>
          <p:nvPr/>
        </p:nvGrpSpPr>
        <p:grpSpPr bwMode="auto">
          <a:xfrm>
            <a:off x="44450" y="-39688"/>
            <a:ext cx="2006600" cy="522288"/>
            <a:chOff x="70" y="-63"/>
            <a:chExt cx="3160" cy="824"/>
          </a:xfrm>
        </p:grpSpPr>
        <p:sp>
          <p:nvSpPr>
            <p:cNvPr id="27651" name="文本框 6">
              <a:extLst>
                <a:ext uri="{FF2B5EF4-FFF2-40B4-BE49-F238E27FC236}">
                  <a16:creationId xmlns:a16="http://schemas.microsoft.com/office/drawing/2014/main" xmlns="" id="{89B42FDC-74A8-4D6F-9DF8-1A08CE3D2959}"/>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7" name="直线连接符 9">
              <a:extLst>
                <a:ext uri="{FF2B5EF4-FFF2-40B4-BE49-F238E27FC236}">
                  <a16:creationId xmlns:a16="http://schemas.microsoft.com/office/drawing/2014/main" xmlns="" id="{F2520D2D-ECFD-4E93-8852-142398EE57DA}"/>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8" name="菱形 7">
              <a:extLst>
                <a:ext uri="{FF2B5EF4-FFF2-40B4-BE49-F238E27FC236}">
                  <a16:creationId xmlns:a16="http://schemas.microsoft.com/office/drawing/2014/main" xmlns="" id="{C2915585-46FB-4286-93D0-A2B17362BDA4}"/>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9" name="TextBox 1">
            <a:extLst>
              <a:ext uri="{FF2B5EF4-FFF2-40B4-BE49-F238E27FC236}">
                <a16:creationId xmlns:a16="http://schemas.microsoft.com/office/drawing/2014/main" xmlns="" id="{D834A549-5C3D-4BB0-BF1A-154613527E6A}"/>
              </a:ext>
            </a:extLst>
          </p:cNvPr>
          <p:cNvSpPr txBox="1">
            <a:spLocks noChangeArrowheads="1"/>
          </p:cNvSpPr>
          <p:nvPr/>
        </p:nvSpPr>
        <p:spPr bwMode="auto">
          <a:xfrm>
            <a:off x="468313" y="534988"/>
            <a:ext cx="1619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solidFill>
                  <a:srgbClr val="FF0000"/>
                </a:solidFill>
                <a:latin typeface="黑体" panose="02010609060101010101" pitchFamily="49" charset="-122"/>
                <a:ea typeface="黑体" panose="02010609060101010101" pitchFamily="49" charset="-122"/>
              </a:rPr>
              <a:t>局部特写</a:t>
            </a:r>
          </a:p>
        </p:txBody>
      </p:sp>
      <p:sp>
        <p:nvSpPr>
          <p:cNvPr id="10" name="圆角矩形标注 9">
            <a:extLst>
              <a:ext uri="{FF2B5EF4-FFF2-40B4-BE49-F238E27FC236}">
                <a16:creationId xmlns:a16="http://schemas.microsoft.com/office/drawing/2014/main" xmlns="" id="{942B986E-3291-4D14-95F8-9D6A02E99AD2}"/>
              </a:ext>
            </a:extLst>
          </p:cNvPr>
          <p:cNvSpPr/>
          <p:nvPr/>
        </p:nvSpPr>
        <p:spPr>
          <a:xfrm>
            <a:off x="647700" y="2859088"/>
            <a:ext cx="7848600" cy="1009650"/>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400" dirty="0">
                <a:solidFill>
                  <a:srgbClr val="0000FF"/>
                </a:solidFill>
                <a:latin typeface="黑体" panose="02010609060101010101" pitchFamily="49" charset="-122"/>
                <a:ea typeface="黑体" panose="02010609060101010101" pitchFamily="49" charset="-122"/>
              </a:rPr>
              <a:t>    开篇一个特写，就像摄像机的镜头，聚焦于托尔斯泰面部“多毛”的特征，给人以深刻的印象。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组合 15">
            <a:extLst>
              <a:ext uri="{FF2B5EF4-FFF2-40B4-BE49-F238E27FC236}">
                <a16:creationId xmlns:a16="http://schemas.microsoft.com/office/drawing/2014/main" xmlns="" id="{2B6D5697-5E4B-41D5-BE4B-0A09EAE5431F}"/>
              </a:ext>
            </a:extLst>
          </p:cNvPr>
          <p:cNvGrpSpPr>
            <a:grpSpLocks/>
          </p:cNvGrpSpPr>
          <p:nvPr/>
        </p:nvGrpSpPr>
        <p:grpSpPr bwMode="auto">
          <a:xfrm>
            <a:off x="44450" y="-39688"/>
            <a:ext cx="2006600" cy="522288"/>
            <a:chOff x="70" y="-63"/>
            <a:chExt cx="3160" cy="824"/>
          </a:xfrm>
        </p:grpSpPr>
        <p:sp>
          <p:nvSpPr>
            <p:cNvPr id="28674" name="文本框 6">
              <a:extLst>
                <a:ext uri="{FF2B5EF4-FFF2-40B4-BE49-F238E27FC236}">
                  <a16:creationId xmlns:a16="http://schemas.microsoft.com/office/drawing/2014/main" xmlns="" id="{DAA2F74C-8A34-4C34-9C3A-F8060C701BCD}"/>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4" name="直线连接符 9">
              <a:extLst>
                <a:ext uri="{FF2B5EF4-FFF2-40B4-BE49-F238E27FC236}">
                  <a16:creationId xmlns:a16="http://schemas.microsoft.com/office/drawing/2014/main" xmlns="" id="{FB0582EF-8B81-41B2-AFA8-F899CC0580E6}"/>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16:creationId xmlns:a16="http://schemas.microsoft.com/office/drawing/2014/main" xmlns="" id="{41EE4E9D-5B4A-441C-9072-73A470B8FEB3}"/>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0" name="组合 7">
            <a:extLst>
              <a:ext uri="{FF2B5EF4-FFF2-40B4-BE49-F238E27FC236}">
                <a16:creationId xmlns:a16="http://schemas.microsoft.com/office/drawing/2014/main" xmlns="" id="{94ECE9F5-DBAE-4AFC-99CB-97EBD35E5F51}"/>
              </a:ext>
            </a:extLst>
          </p:cNvPr>
          <p:cNvGrpSpPr>
            <a:grpSpLocks/>
          </p:cNvGrpSpPr>
          <p:nvPr/>
        </p:nvGrpSpPr>
        <p:grpSpPr bwMode="auto">
          <a:xfrm>
            <a:off x="755650" y="1058863"/>
            <a:ext cx="7929563" cy="2535237"/>
            <a:chOff x="827088" y="614065"/>
            <a:chExt cx="7929562" cy="2533948"/>
          </a:xfrm>
        </p:grpSpPr>
        <p:pic>
          <p:nvPicPr>
            <p:cNvPr id="28678" name="图片 1">
              <a:extLst>
                <a:ext uri="{FF2B5EF4-FFF2-40B4-BE49-F238E27FC236}">
                  <a16:creationId xmlns:a16="http://schemas.microsoft.com/office/drawing/2014/main" xmlns="" id="{9356AF27-D9A7-4D6C-828E-13C7477F02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56527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圆角矩形 14">
              <a:extLst>
                <a:ext uri="{FF2B5EF4-FFF2-40B4-BE49-F238E27FC236}">
                  <a16:creationId xmlns:a16="http://schemas.microsoft.com/office/drawing/2014/main" xmlns="" id="{58900E07-9A66-4171-909B-D639D72831C4}"/>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7950" y="614065"/>
              <a:ext cx="7378700" cy="1857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0" name="矩形 14">
              <a:extLst>
                <a:ext uri="{FF2B5EF4-FFF2-40B4-BE49-F238E27FC236}">
                  <a16:creationId xmlns:a16="http://schemas.microsoft.com/office/drawing/2014/main" xmlns="" id="{8DD49865-62AA-4E8A-A8AA-62A51BA1CEB5}"/>
                </a:ext>
              </a:extLst>
            </p:cNvPr>
            <p:cNvSpPr>
              <a:spLocks noChangeArrowheads="1"/>
            </p:cNvSpPr>
            <p:nvPr/>
          </p:nvSpPr>
          <p:spPr bwMode="auto">
            <a:xfrm>
              <a:off x="2123158" y="843558"/>
              <a:ext cx="6278983" cy="10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800">
                  <a:solidFill>
                    <a:srgbClr val="A96A00"/>
                  </a:solidFill>
                  <a:latin typeface="黑体" panose="02010609060101010101" pitchFamily="49" charset="-122"/>
                  <a:ea typeface="黑体" panose="02010609060101010101" pitchFamily="49" charset="-122"/>
                </a:rPr>
                <a:t>刻画人物肖像时，作者运用了大量修辞手法，从文中找出来，并说说其作用。</a:t>
              </a:r>
            </a:p>
          </p:txBody>
        </p:sp>
      </p:gr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1">
            <a:extLst>
              <a:ext uri="{FF2B5EF4-FFF2-40B4-BE49-F238E27FC236}">
                <a16:creationId xmlns:a16="http://schemas.microsoft.com/office/drawing/2014/main" xmlns="" id="{43B5668E-F33B-4D00-AFF4-39DE4330CA1E}"/>
              </a:ext>
            </a:extLst>
          </p:cNvPr>
          <p:cNvSpPr>
            <a:spLocks noChangeArrowheads="1"/>
          </p:cNvSpPr>
          <p:nvPr/>
        </p:nvSpPr>
        <p:spPr bwMode="auto">
          <a:xfrm>
            <a:off x="684213" y="2787650"/>
            <a:ext cx="77755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zh-CN" altLang="en-US" sz="2800" b="1" dirty="0">
                <a:latin typeface="楷体" panose="02010609060101010101" pitchFamily="49" charset="-122"/>
                <a:ea typeface="楷体" panose="02010609060101010101" pitchFamily="49" charset="-122"/>
              </a:rPr>
              <a:t>    他生就一副多毛的脸庞，</a:t>
            </a:r>
            <a:r>
              <a:rPr lang="zh-CN" altLang="en-US" sz="2800" b="1" u="sng" dirty="0">
                <a:uFill>
                  <a:solidFill>
                    <a:srgbClr val="FF0000"/>
                  </a:solidFill>
                </a:uFill>
                <a:latin typeface="楷体" panose="02010609060101010101" pitchFamily="49" charset="-122"/>
                <a:ea typeface="楷体" panose="02010609060101010101" pitchFamily="49" charset="-122"/>
              </a:rPr>
              <a:t>植被多于空地</a:t>
            </a:r>
            <a:r>
              <a:rPr lang="zh-CN" altLang="en-US" sz="2800" b="1" dirty="0">
                <a:latin typeface="楷体" panose="02010609060101010101" pitchFamily="49" charset="-122"/>
                <a:ea typeface="楷体" panose="02010609060101010101" pitchFamily="49" charset="-122"/>
              </a:rPr>
              <a:t>，浓密的胡髭使人难以看清他的内心世界。</a:t>
            </a:r>
          </a:p>
        </p:txBody>
      </p:sp>
      <p:sp>
        <p:nvSpPr>
          <p:cNvPr id="4" name="圆角矩形标注 3">
            <a:extLst>
              <a:ext uri="{FF2B5EF4-FFF2-40B4-BE49-F238E27FC236}">
                <a16:creationId xmlns:a16="http://schemas.microsoft.com/office/drawing/2014/main" xmlns="" id="{58DF8EDF-9A08-47B0-A484-01FD6EE84216}"/>
              </a:ext>
            </a:extLst>
          </p:cNvPr>
          <p:cNvSpPr/>
          <p:nvPr/>
        </p:nvSpPr>
        <p:spPr>
          <a:xfrm>
            <a:off x="1547813" y="1203325"/>
            <a:ext cx="4824412" cy="1223963"/>
          </a:xfrm>
          <a:prstGeom prst="wedgeRoundRectCallout">
            <a:avLst>
              <a:gd name="adj1" fmla="val 46955"/>
              <a:gd name="adj2" fmla="val 93524"/>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buFontTx/>
              <a:buNone/>
              <a:defRPr/>
            </a:pPr>
            <a:r>
              <a:rPr lang="zh-CN" altLang="en-US" sz="2400" dirty="0">
                <a:solidFill>
                  <a:srgbClr val="0000FF"/>
                </a:solidFill>
                <a:latin typeface="黑体" panose="02010609060101010101" pitchFamily="49" charset="-122"/>
                <a:ea typeface="黑体" panose="02010609060101010101" pitchFamily="49" charset="-122"/>
                <a:sym typeface="+mn-ea"/>
              </a:rPr>
              <a:t>    这句话运用比喻的修辞手法，把多毛的脸庞写成“植被多于空地”，奇妙风趣。</a:t>
            </a:r>
          </a:p>
        </p:txBody>
      </p:sp>
      <p:grpSp>
        <p:nvGrpSpPr>
          <p:cNvPr id="29699" name="组合 15">
            <a:extLst>
              <a:ext uri="{FF2B5EF4-FFF2-40B4-BE49-F238E27FC236}">
                <a16:creationId xmlns:a16="http://schemas.microsoft.com/office/drawing/2014/main" xmlns="" id="{0A5449F6-F328-414A-AE3C-0DD3FEF08E73}"/>
              </a:ext>
            </a:extLst>
          </p:cNvPr>
          <p:cNvGrpSpPr>
            <a:grpSpLocks/>
          </p:cNvGrpSpPr>
          <p:nvPr/>
        </p:nvGrpSpPr>
        <p:grpSpPr bwMode="auto">
          <a:xfrm>
            <a:off x="44450" y="-39688"/>
            <a:ext cx="2006600" cy="522288"/>
            <a:chOff x="70" y="-63"/>
            <a:chExt cx="3160" cy="824"/>
          </a:xfrm>
        </p:grpSpPr>
        <p:sp>
          <p:nvSpPr>
            <p:cNvPr id="29700" name="文本框 6">
              <a:extLst>
                <a:ext uri="{FF2B5EF4-FFF2-40B4-BE49-F238E27FC236}">
                  <a16:creationId xmlns:a16="http://schemas.microsoft.com/office/drawing/2014/main" xmlns="" id="{FE664A64-52BE-4856-8CD4-0A7459A7D324}"/>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1" name="直线连接符 9">
              <a:extLst>
                <a:ext uri="{FF2B5EF4-FFF2-40B4-BE49-F238E27FC236}">
                  <a16:creationId xmlns:a16="http://schemas.microsoft.com/office/drawing/2014/main" xmlns="" id="{8EB762B0-0A8E-4002-A70E-4BD359BBBAA2}"/>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a16="http://schemas.microsoft.com/office/drawing/2014/main" xmlns="" id="{59CBE0C4-5955-4145-8636-7F9F26AC5F32}"/>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
            <a:extLst>
              <a:ext uri="{FF2B5EF4-FFF2-40B4-BE49-F238E27FC236}">
                <a16:creationId xmlns:a16="http://schemas.microsoft.com/office/drawing/2014/main" xmlns="" id="{C5FB0FE9-CEF5-438F-A5EE-E28846BD32F1}"/>
              </a:ext>
            </a:extLst>
          </p:cNvPr>
          <p:cNvSpPr>
            <a:spLocks noChangeArrowheads="1"/>
          </p:cNvSpPr>
          <p:nvPr/>
        </p:nvSpPr>
        <p:spPr bwMode="auto">
          <a:xfrm>
            <a:off x="341313" y="915988"/>
            <a:ext cx="84613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zh-CN" altLang="en-US" sz="2800" b="1" dirty="0">
                <a:latin typeface="楷体" panose="02010609060101010101" pitchFamily="49" charset="-122"/>
                <a:ea typeface="楷体" panose="02010609060101010101" pitchFamily="49" charset="-122"/>
              </a:rPr>
              <a:t>    宽约一指的眉毛</a:t>
            </a:r>
            <a:r>
              <a:rPr lang="zh-CN" altLang="en-US" sz="2800" b="1" u="sng" dirty="0">
                <a:uFill>
                  <a:solidFill>
                    <a:srgbClr val="FF0000"/>
                  </a:solidFill>
                </a:uFill>
                <a:latin typeface="楷体" panose="02010609060101010101" pitchFamily="49" charset="-122"/>
                <a:ea typeface="楷体" panose="02010609060101010101" pitchFamily="49" charset="-122"/>
              </a:rPr>
              <a:t>像纠缠不清的树根</a:t>
            </a:r>
            <a:r>
              <a:rPr lang="zh-CN" altLang="en-US" sz="2800" b="1" dirty="0">
                <a:latin typeface="楷体" panose="02010609060101010101" pitchFamily="49" charset="-122"/>
                <a:ea typeface="楷体" panose="02010609060101010101" pitchFamily="49" charset="-122"/>
              </a:rPr>
              <a:t>，朝上倒竖。一绺绺灰白的鬈发</a:t>
            </a:r>
            <a:r>
              <a:rPr lang="zh-CN" altLang="en-US" sz="2800" b="1" u="sng" dirty="0">
                <a:uFill>
                  <a:solidFill>
                    <a:srgbClr val="FF0000"/>
                  </a:solidFill>
                </a:uFill>
                <a:latin typeface="楷体" panose="02010609060101010101" pitchFamily="49" charset="-122"/>
                <a:ea typeface="楷体" panose="02010609060101010101" pitchFamily="49" charset="-122"/>
              </a:rPr>
              <a:t>像泡沫一样堆在额头上</a:t>
            </a:r>
            <a:r>
              <a:rPr lang="zh-CN" altLang="en-US" sz="2800" b="1" dirty="0">
                <a:latin typeface="楷体" panose="02010609060101010101" pitchFamily="49" charset="-122"/>
                <a:ea typeface="楷体" panose="02010609060101010101" pitchFamily="49" charset="-122"/>
              </a:rPr>
              <a:t>。不管从哪个角度看，你都能见到</a:t>
            </a:r>
            <a:r>
              <a:rPr lang="zh-CN" altLang="en-US" sz="2800" b="1" u="sng" dirty="0">
                <a:uFill>
                  <a:solidFill>
                    <a:srgbClr val="FF0000"/>
                  </a:solidFill>
                </a:uFill>
                <a:latin typeface="楷体" panose="02010609060101010101" pitchFamily="49" charset="-122"/>
                <a:ea typeface="楷体" panose="02010609060101010101" pitchFamily="49" charset="-122"/>
              </a:rPr>
              <a:t>热带森林般</a:t>
            </a:r>
            <a:r>
              <a:rPr lang="zh-CN" altLang="en-US" sz="2800" b="1" dirty="0">
                <a:latin typeface="楷体" panose="02010609060101010101" pitchFamily="49" charset="-122"/>
                <a:ea typeface="楷体" panose="02010609060101010101" pitchFamily="49" charset="-122"/>
              </a:rPr>
              <a:t>茂密的须发。</a:t>
            </a:r>
          </a:p>
        </p:txBody>
      </p:sp>
      <p:sp>
        <p:nvSpPr>
          <p:cNvPr id="3" name="圆角矩形标注 2">
            <a:extLst>
              <a:ext uri="{FF2B5EF4-FFF2-40B4-BE49-F238E27FC236}">
                <a16:creationId xmlns:a16="http://schemas.microsoft.com/office/drawing/2014/main" xmlns="" id="{CA354150-1865-4040-8E22-71E35F69E243}"/>
              </a:ext>
            </a:extLst>
          </p:cNvPr>
          <p:cNvSpPr/>
          <p:nvPr/>
        </p:nvSpPr>
        <p:spPr>
          <a:xfrm>
            <a:off x="520700" y="2716213"/>
            <a:ext cx="8102600" cy="1079500"/>
          </a:xfrm>
          <a:prstGeom prst="wedgeRoundRectCallout">
            <a:avLst>
              <a:gd name="adj1" fmla="val -419"/>
              <a:gd name="adj2" fmla="val -4811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buFontTx/>
              <a:buNone/>
              <a:defRPr/>
            </a:pPr>
            <a:r>
              <a:rPr lang="zh-CN" altLang="en-US" sz="2400" dirty="0">
                <a:solidFill>
                  <a:srgbClr val="0000FF"/>
                </a:solidFill>
                <a:latin typeface="黑体" panose="02010609060101010101" pitchFamily="49" charset="-122"/>
                <a:ea typeface="黑体" panose="02010609060101010101" pitchFamily="49" charset="-122"/>
                <a:sym typeface="+mn-ea"/>
              </a:rPr>
              <a:t>    比喻和夸张联袂运用，不仅使“画面”气韵生动，而且使人产生丰富的联想，使人物形象生动可感。</a:t>
            </a:r>
          </a:p>
        </p:txBody>
      </p:sp>
      <p:grpSp>
        <p:nvGrpSpPr>
          <p:cNvPr id="30723" name="组合 15">
            <a:extLst>
              <a:ext uri="{FF2B5EF4-FFF2-40B4-BE49-F238E27FC236}">
                <a16:creationId xmlns:a16="http://schemas.microsoft.com/office/drawing/2014/main" xmlns="" id="{F25C22B2-BBD6-4EFA-BCF4-02C9FBFC56E5}"/>
              </a:ext>
            </a:extLst>
          </p:cNvPr>
          <p:cNvGrpSpPr>
            <a:grpSpLocks/>
          </p:cNvGrpSpPr>
          <p:nvPr/>
        </p:nvGrpSpPr>
        <p:grpSpPr bwMode="auto">
          <a:xfrm>
            <a:off x="44450" y="-39688"/>
            <a:ext cx="2006600" cy="522288"/>
            <a:chOff x="70" y="-63"/>
            <a:chExt cx="3160" cy="824"/>
          </a:xfrm>
        </p:grpSpPr>
        <p:sp>
          <p:nvSpPr>
            <p:cNvPr id="30724" name="文本框 6">
              <a:extLst>
                <a:ext uri="{FF2B5EF4-FFF2-40B4-BE49-F238E27FC236}">
                  <a16:creationId xmlns:a16="http://schemas.microsoft.com/office/drawing/2014/main" xmlns="" id="{54AA5CB5-417C-4107-B1B6-EAFDBCF8588D}"/>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a16="http://schemas.microsoft.com/office/drawing/2014/main" xmlns="" id="{AB9D9D95-73AD-45AB-9747-D19F0AE68E36}"/>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a16="http://schemas.microsoft.com/office/drawing/2014/main" xmlns="" id="{B179F4D4-B8A7-462D-88FD-2062595DA05B}"/>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1">
            <a:extLst>
              <a:ext uri="{FF2B5EF4-FFF2-40B4-BE49-F238E27FC236}">
                <a16:creationId xmlns:a16="http://schemas.microsoft.com/office/drawing/2014/main" xmlns="" id="{005C5859-5E81-4B30-9501-F7DFD836DC92}"/>
              </a:ext>
            </a:extLst>
          </p:cNvPr>
          <p:cNvSpPr>
            <a:spLocks noChangeArrowheads="1"/>
          </p:cNvSpPr>
          <p:nvPr/>
        </p:nvSpPr>
        <p:spPr bwMode="auto">
          <a:xfrm>
            <a:off x="503238" y="612775"/>
            <a:ext cx="8137525"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zh-CN" altLang="en-US" sz="2800" b="1" dirty="0">
                <a:latin typeface="楷体" panose="02010609060101010101" pitchFamily="49" charset="-122"/>
                <a:ea typeface="楷体" panose="02010609060101010101" pitchFamily="49" charset="-122"/>
              </a:rPr>
              <a:t>    小眼睛上方的额头，</a:t>
            </a:r>
            <a:r>
              <a:rPr lang="zh-CN" altLang="en-US" sz="2800" b="1" dirty="0">
                <a:uFill>
                  <a:solidFill>
                    <a:srgbClr val="FF0000"/>
                  </a:solidFill>
                </a:uFill>
                <a:latin typeface="楷体" panose="02010609060101010101" pitchFamily="49" charset="-122"/>
                <a:ea typeface="楷体" panose="02010609060101010101" pitchFamily="49" charset="-122"/>
              </a:rPr>
              <a:t>倒</a:t>
            </a:r>
            <a:r>
              <a:rPr lang="zh-CN" altLang="en-US" sz="2800" b="1" u="sng" dirty="0">
                <a:uFill>
                  <a:solidFill>
                    <a:srgbClr val="FF0000"/>
                  </a:solidFill>
                </a:uFill>
                <a:latin typeface="楷体" panose="02010609060101010101" pitchFamily="49" charset="-122"/>
                <a:ea typeface="楷体" panose="02010609060101010101" pitchFamily="49" charset="-122"/>
              </a:rPr>
              <a:t>像是用刀胡乱劈成的木柴</a:t>
            </a:r>
            <a:r>
              <a:rPr lang="zh-CN" altLang="en-US" sz="2800" b="1" dirty="0">
                <a:latin typeface="楷体" panose="02010609060101010101" pitchFamily="49" charset="-122"/>
                <a:ea typeface="楷体" panose="02010609060101010101" pitchFamily="49" charset="-122"/>
              </a:rPr>
              <a:t>。皮肤藏污纳垢，缺少光泽，就</a:t>
            </a:r>
            <a:r>
              <a:rPr lang="zh-CN" altLang="en-US" sz="2800" b="1" u="sng" dirty="0">
                <a:uFill>
                  <a:solidFill>
                    <a:srgbClr val="FF0000"/>
                  </a:solidFill>
                </a:uFill>
                <a:latin typeface="楷体" panose="02010609060101010101" pitchFamily="49" charset="-122"/>
                <a:ea typeface="楷体" panose="02010609060101010101" pitchFamily="49" charset="-122"/>
              </a:rPr>
              <a:t>像用枝条扎成的村舍外墙</a:t>
            </a:r>
            <a:r>
              <a:rPr lang="zh-CN" altLang="en-US" sz="2800" b="1" dirty="0">
                <a:latin typeface="楷体" panose="02010609060101010101" pitchFamily="49" charset="-122"/>
                <a:ea typeface="楷体" panose="02010609060101010101" pitchFamily="49" charset="-122"/>
              </a:rPr>
              <a:t>那样粗糙，在四方脸中间，我们见到的是一个宽宽的、两孔朝天的狮子鼻，</a:t>
            </a:r>
            <a:r>
              <a:rPr lang="zh-CN" altLang="en-US" sz="2800" b="1" u="sng" dirty="0">
                <a:uFill>
                  <a:solidFill>
                    <a:srgbClr val="FF0000"/>
                  </a:solidFill>
                </a:uFill>
                <a:latin typeface="楷体" panose="02010609060101010101" pitchFamily="49" charset="-122"/>
                <a:ea typeface="楷体" panose="02010609060101010101" pitchFamily="49" charset="-122"/>
              </a:rPr>
              <a:t>仿佛被人一拳打塌了的样子</a:t>
            </a:r>
            <a:r>
              <a:rPr lang="zh-CN" altLang="en-US" sz="2800" b="1" dirty="0">
                <a:latin typeface="楷体" panose="02010609060101010101" pitchFamily="49" charset="-122"/>
                <a:ea typeface="楷体" panose="02010609060101010101" pitchFamily="49" charset="-122"/>
              </a:rPr>
              <a:t>。</a:t>
            </a:r>
          </a:p>
        </p:txBody>
      </p:sp>
      <p:sp>
        <p:nvSpPr>
          <p:cNvPr id="3" name="圆角矩形标注 2">
            <a:extLst>
              <a:ext uri="{FF2B5EF4-FFF2-40B4-BE49-F238E27FC236}">
                <a16:creationId xmlns:a16="http://schemas.microsoft.com/office/drawing/2014/main" xmlns="" id="{1245C637-401C-412D-B91C-49F27DB023A4}"/>
              </a:ext>
            </a:extLst>
          </p:cNvPr>
          <p:cNvSpPr/>
          <p:nvPr/>
        </p:nvSpPr>
        <p:spPr>
          <a:xfrm>
            <a:off x="665163" y="3003550"/>
            <a:ext cx="7813675" cy="1655763"/>
          </a:xfrm>
          <a:prstGeom prst="wedgeRoundRectCallout">
            <a:avLst>
              <a:gd name="adj1" fmla="val -4950"/>
              <a:gd name="adj2" fmla="val -50629"/>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buFontTx/>
              <a:buNone/>
              <a:defRPr/>
            </a:pPr>
            <a:r>
              <a:rPr lang="zh-CN" altLang="en-US" sz="2400" dirty="0">
                <a:solidFill>
                  <a:srgbClr val="0000FF"/>
                </a:solidFill>
                <a:latin typeface="黑体" panose="02010609060101010101" pitchFamily="49" charset="-122"/>
                <a:ea typeface="黑体" panose="02010609060101010101" pitchFamily="49" charset="-122"/>
                <a:sym typeface="+mn-ea"/>
              </a:rPr>
              <a:t>    运用比喻的修辞手法，把额头比作木柴，把没有光泽的皮肤比作粗糙的村舍外墙，把狮子鼻比作被拳头打塌的样子，写出了托尔斯泰的外貌特征，给人留下深刻的印象。</a:t>
            </a:r>
          </a:p>
        </p:txBody>
      </p:sp>
      <p:grpSp>
        <p:nvGrpSpPr>
          <p:cNvPr id="31747" name="组合 15">
            <a:extLst>
              <a:ext uri="{FF2B5EF4-FFF2-40B4-BE49-F238E27FC236}">
                <a16:creationId xmlns:a16="http://schemas.microsoft.com/office/drawing/2014/main" xmlns="" id="{F652579B-82A9-4D4F-AE42-D6B3687672C1}"/>
              </a:ext>
            </a:extLst>
          </p:cNvPr>
          <p:cNvGrpSpPr>
            <a:grpSpLocks/>
          </p:cNvGrpSpPr>
          <p:nvPr/>
        </p:nvGrpSpPr>
        <p:grpSpPr bwMode="auto">
          <a:xfrm>
            <a:off x="44450" y="-39688"/>
            <a:ext cx="2006600" cy="522288"/>
            <a:chOff x="70" y="-63"/>
            <a:chExt cx="3160" cy="824"/>
          </a:xfrm>
        </p:grpSpPr>
        <p:sp>
          <p:nvSpPr>
            <p:cNvPr id="31748" name="文本框 6">
              <a:extLst>
                <a:ext uri="{FF2B5EF4-FFF2-40B4-BE49-F238E27FC236}">
                  <a16:creationId xmlns:a16="http://schemas.microsoft.com/office/drawing/2014/main" xmlns="" id="{583ABD27-6DA8-44C6-8109-DF29B02D715C}"/>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a16="http://schemas.microsoft.com/office/drawing/2014/main" xmlns="" id="{566AA00E-0AB0-4DCB-AABE-F78B47EEEE00}"/>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a16="http://schemas.microsoft.com/office/drawing/2014/main" xmlns="" id="{359C59E1-A894-4D0A-8F70-2446B2443898}"/>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A196D6A8-AC9D-41E0-8AF3-067B31ACD014}"/>
              </a:ext>
            </a:extLst>
          </p:cNvPr>
          <p:cNvSpPr txBox="1">
            <a:spLocks noChangeArrowheads="1"/>
          </p:cNvSpPr>
          <p:nvPr/>
        </p:nvSpPr>
        <p:spPr bwMode="auto">
          <a:xfrm>
            <a:off x="466725" y="1295400"/>
            <a:ext cx="821055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03238">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上节课</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我们</a:t>
            </a:r>
            <a:r>
              <a:rPr lang="zh-CN" altLang="en-US" sz="2800" b="1">
                <a:latin typeface="楷体" panose="02010609060101010101" pitchFamily="49" charset="-122"/>
                <a:ea typeface="楷体" panose="02010609060101010101" pitchFamily="49" charset="-122"/>
              </a:rPr>
              <a:t>共同学习了第一部分描写托尔斯泰外貌的段落，</a:t>
            </a:r>
            <a:r>
              <a:rPr lang="zh-CN" altLang="zh-CN" sz="2800" b="1">
                <a:latin typeface="楷体" panose="02010609060101010101" pitchFamily="49" charset="-122"/>
                <a:ea typeface="楷体" panose="02010609060101010101" pitchFamily="49" charset="-122"/>
              </a:rPr>
              <a:t>今天</a:t>
            </a:r>
            <a:r>
              <a:rPr lang="zh-CN" altLang="en-US" sz="2800" b="1">
                <a:latin typeface="楷体" panose="02010609060101010101" pitchFamily="49" charset="-122"/>
                <a:ea typeface="楷体" panose="02010609060101010101" pitchFamily="49" charset="-122"/>
              </a:rPr>
              <a:t>，让我们学习第二部分，看看作者是如何抓住“眼睛”这一特征来刻画托尔斯泰的</a:t>
            </a:r>
            <a:r>
              <a:rPr lang="zh-CN" altLang="zh-CN" sz="2800" b="1">
                <a:latin typeface="楷体" panose="02010609060101010101" pitchFamily="49" charset="-122"/>
                <a:ea typeface="楷体" panose="02010609060101010101" pitchFamily="49" charset="-122"/>
              </a:rPr>
              <a:t>。</a:t>
            </a:r>
            <a:endParaRPr lang="zh-CN" altLang="en-US" sz="2800" b="1">
              <a:solidFill>
                <a:srgbClr val="000000"/>
              </a:solidFill>
              <a:latin typeface="楷体" panose="02010609060101010101" pitchFamily="49" charset="-122"/>
              <a:ea typeface="楷体" panose="02010609060101010101" pitchFamily="49" charset="-122"/>
            </a:endParaRPr>
          </a:p>
        </p:txBody>
      </p:sp>
      <p:grpSp>
        <p:nvGrpSpPr>
          <p:cNvPr id="32770" name="组合 5">
            <a:extLst>
              <a:ext uri="{FF2B5EF4-FFF2-40B4-BE49-F238E27FC236}">
                <a16:creationId xmlns:a16="http://schemas.microsoft.com/office/drawing/2014/main" xmlns="" id="{01391A49-0F92-4F9D-912D-A8620449D41D}"/>
              </a:ext>
            </a:extLst>
          </p:cNvPr>
          <p:cNvGrpSpPr>
            <a:grpSpLocks/>
          </p:cNvGrpSpPr>
          <p:nvPr/>
        </p:nvGrpSpPr>
        <p:grpSpPr bwMode="auto">
          <a:xfrm>
            <a:off x="179388" y="123825"/>
            <a:ext cx="1630362" cy="400050"/>
            <a:chOff x="160049" y="525491"/>
            <a:chExt cx="1629583" cy="400170"/>
          </a:xfrm>
        </p:grpSpPr>
        <p:pic>
          <p:nvPicPr>
            <p:cNvPr id="32771" name="图片 2">
              <a:extLst>
                <a:ext uri="{FF2B5EF4-FFF2-40B4-BE49-F238E27FC236}">
                  <a16:creationId xmlns:a16="http://schemas.microsoft.com/office/drawing/2014/main" xmlns="" id="{D8F1A654-2E3B-4716-99AE-AC41B44A85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49" y="536607"/>
              <a:ext cx="1629583" cy="3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文本框 11">
              <a:extLst>
                <a:ext uri="{FF2B5EF4-FFF2-40B4-BE49-F238E27FC236}">
                  <a16:creationId xmlns:a16="http://schemas.microsoft.com/office/drawing/2014/main" xmlns="" id="{B00802EE-28E6-4A06-81B9-1FEE46299696}"/>
                </a:ext>
              </a:extLst>
            </p:cNvPr>
            <p:cNvSpPr txBox="1">
              <a:spLocks noChangeArrowheads="1"/>
            </p:cNvSpPr>
            <p:nvPr/>
          </p:nvSpPr>
          <p:spPr bwMode="auto">
            <a:xfrm>
              <a:off x="172162" y="525491"/>
              <a:ext cx="1231486" cy="40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a:solidFill>
                    <a:srgbClr val="FFFFFF"/>
                  </a:solidFill>
                  <a:latin typeface="黑体" panose="02010609060101010101" pitchFamily="49" charset="-122"/>
                  <a:ea typeface="黑体" panose="02010609060101010101" pitchFamily="49" charset="-122"/>
                </a:rPr>
                <a:t>第二课时</a:t>
              </a:r>
            </a:p>
          </p:txBody>
        </p:sp>
      </p:gr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2">
            <a:extLst>
              <a:ext uri="{FF2B5EF4-FFF2-40B4-BE49-F238E27FC236}">
                <a16:creationId xmlns:a16="http://schemas.microsoft.com/office/drawing/2014/main" xmlns="" id="{BB6F707A-B1EE-4222-AF5E-B60067B40891}"/>
              </a:ext>
            </a:extLst>
          </p:cNvPr>
          <p:cNvSpPr>
            <a:spLocks noChangeArrowheads="1"/>
          </p:cNvSpPr>
          <p:nvPr/>
        </p:nvSpPr>
        <p:spPr bwMode="auto">
          <a:xfrm>
            <a:off x="611188" y="1544638"/>
            <a:ext cx="12128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buFont typeface="Arial" panose="020B0604020202020204" pitchFamily="34" charset="0"/>
              <a:buChar char="•"/>
            </a:pPr>
            <a:r>
              <a:rPr lang="zh-CN" altLang="en-US" sz="2800" b="1">
                <a:solidFill>
                  <a:srgbClr val="000000"/>
                </a:solidFill>
                <a:latin typeface="楷体" panose="02010609060101010101" pitchFamily="49" charset="-122"/>
                <a:ea typeface="楷体" panose="02010609060101010101" pitchFamily="49" charset="-122"/>
              </a:rPr>
              <a:t> 犀利</a:t>
            </a:r>
            <a:endParaRPr lang="zh-CN" altLang="en-US" sz="2800" b="1">
              <a:latin typeface="楷体" panose="02010609060101010101" pitchFamily="49" charset="-122"/>
              <a:ea typeface="楷体" panose="02010609060101010101" pitchFamily="49" charset="-122"/>
            </a:endParaRPr>
          </a:p>
        </p:txBody>
      </p:sp>
      <p:sp>
        <p:nvSpPr>
          <p:cNvPr id="30723" name="矩形 3">
            <a:extLst>
              <a:ext uri="{FF2B5EF4-FFF2-40B4-BE49-F238E27FC236}">
                <a16:creationId xmlns:a16="http://schemas.microsoft.com/office/drawing/2014/main" xmlns="" id="{8F1BCFF0-D874-4351-BEC4-505D1C35FE15}"/>
              </a:ext>
            </a:extLst>
          </p:cNvPr>
          <p:cNvSpPr>
            <a:spLocks noChangeArrowheads="1"/>
          </p:cNvSpPr>
          <p:nvPr/>
        </p:nvSpPr>
        <p:spPr bwMode="auto">
          <a:xfrm>
            <a:off x="611188" y="2263775"/>
            <a:ext cx="19335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buFont typeface="Arial" panose="020B0604020202020204" pitchFamily="34" charset="0"/>
              <a:buChar char="•"/>
            </a:pPr>
            <a:r>
              <a:rPr lang="zh-CN" altLang="en-US" sz="2800" b="1">
                <a:solidFill>
                  <a:srgbClr val="000000"/>
                </a:solidFill>
                <a:latin typeface="楷体" panose="02010609060101010101" pitchFamily="49" charset="-122"/>
                <a:ea typeface="楷体" panose="02010609060101010101" pitchFamily="49" charset="-122"/>
              </a:rPr>
              <a:t> 蕴情丰富</a:t>
            </a:r>
            <a:endParaRPr lang="zh-CN" altLang="en-US" sz="2800" b="1">
              <a:latin typeface="楷体" panose="02010609060101010101" pitchFamily="49" charset="-122"/>
              <a:ea typeface="楷体" panose="02010609060101010101" pitchFamily="49" charset="-122"/>
            </a:endParaRPr>
          </a:p>
        </p:txBody>
      </p:sp>
      <p:sp>
        <p:nvSpPr>
          <p:cNvPr id="30724" name="矩形 4">
            <a:extLst>
              <a:ext uri="{FF2B5EF4-FFF2-40B4-BE49-F238E27FC236}">
                <a16:creationId xmlns:a16="http://schemas.microsoft.com/office/drawing/2014/main" xmlns="" id="{C115AEE5-17D8-419A-AAD1-DB67DA767A03}"/>
              </a:ext>
            </a:extLst>
          </p:cNvPr>
          <p:cNvSpPr>
            <a:spLocks noChangeArrowheads="1"/>
          </p:cNvSpPr>
          <p:nvPr/>
        </p:nvSpPr>
        <p:spPr bwMode="auto">
          <a:xfrm>
            <a:off x="611188" y="2984500"/>
            <a:ext cx="22939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buFont typeface="Arial" panose="020B0604020202020204" pitchFamily="34" charset="0"/>
              <a:buChar char="•"/>
            </a:pPr>
            <a:r>
              <a:rPr lang="zh-CN" altLang="en-US" sz="2800" b="1">
                <a:solidFill>
                  <a:srgbClr val="000000"/>
                </a:solidFill>
                <a:latin typeface="楷体" panose="02010609060101010101" pitchFamily="49" charset="-122"/>
                <a:ea typeface="楷体" panose="02010609060101010101" pitchFamily="49" charset="-122"/>
              </a:rPr>
              <a:t> 眼睛有威力</a:t>
            </a:r>
            <a:endParaRPr lang="zh-CN" altLang="en-US" sz="2800" b="1">
              <a:latin typeface="楷体" panose="02010609060101010101" pitchFamily="49" charset="-122"/>
              <a:ea typeface="楷体" panose="02010609060101010101" pitchFamily="49" charset="-122"/>
            </a:endParaRPr>
          </a:p>
        </p:txBody>
      </p:sp>
      <p:sp>
        <p:nvSpPr>
          <p:cNvPr id="30725" name="矩形 5">
            <a:extLst>
              <a:ext uri="{FF2B5EF4-FFF2-40B4-BE49-F238E27FC236}">
                <a16:creationId xmlns:a16="http://schemas.microsoft.com/office/drawing/2014/main" xmlns="" id="{55D5AC66-2A90-40D9-B566-7841812CFDFA}"/>
              </a:ext>
            </a:extLst>
          </p:cNvPr>
          <p:cNvSpPr>
            <a:spLocks noChangeArrowheads="1"/>
          </p:cNvSpPr>
          <p:nvPr/>
        </p:nvSpPr>
        <p:spPr bwMode="auto">
          <a:xfrm>
            <a:off x="611188" y="3705225"/>
            <a:ext cx="74882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buFont typeface="Arial" panose="020B0604020202020204" pitchFamily="34" charset="0"/>
              <a:buChar char="•"/>
            </a:pPr>
            <a:r>
              <a:rPr lang="zh-CN" altLang="en-US" sz="2800" b="1">
                <a:solidFill>
                  <a:srgbClr val="000000"/>
                </a:solidFill>
                <a:latin typeface="楷体" panose="02010609060101010101" pitchFamily="49" charset="-122"/>
                <a:ea typeface="楷体" panose="02010609060101010101" pitchFamily="49" charset="-122"/>
              </a:rPr>
              <a:t> 赞美目光犀利，同时揭示他人生的不幸</a:t>
            </a:r>
            <a:endParaRPr lang="zh-CN" altLang="en-US" sz="2800" b="1">
              <a:latin typeface="楷体" panose="02010609060101010101" pitchFamily="49" charset="-122"/>
              <a:ea typeface="楷体" panose="02010609060101010101" pitchFamily="49" charset="-122"/>
            </a:endParaRPr>
          </a:p>
        </p:txBody>
      </p:sp>
      <p:grpSp>
        <p:nvGrpSpPr>
          <p:cNvPr id="33797" name="组合 15">
            <a:extLst>
              <a:ext uri="{FF2B5EF4-FFF2-40B4-BE49-F238E27FC236}">
                <a16:creationId xmlns:a16="http://schemas.microsoft.com/office/drawing/2014/main" xmlns="" id="{085A101B-00A4-4016-866B-410BACA9ADE8}"/>
              </a:ext>
            </a:extLst>
          </p:cNvPr>
          <p:cNvGrpSpPr>
            <a:grpSpLocks/>
          </p:cNvGrpSpPr>
          <p:nvPr/>
        </p:nvGrpSpPr>
        <p:grpSpPr bwMode="auto">
          <a:xfrm>
            <a:off x="44450" y="-39688"/>
            <a:ext cx="2006600" cy="522288"/>
            <a:chOff x="70" y="-63"/>
            <a:chExt cx="3160" cy="824"/>
          </a:xfrm>
        </p:grpSpPr>
        <p:sp>
          <p:nvSpPr>
            <p:cNvPr id="33798" name="文本框 6">
              <a:extLst>
                <a:ext uri="{FF2B5EF4-FFF2-40B4-BE49-F238E27FC236}">
                  <a16:creationId xmlns:a16="http://schemas.microsoft.com/office/drawing/2014/main" xmlns="" id="{6F613CF0-3688-4C38-B033-9D307D592A20}"/>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2" name="直线连接符 9">
              <a:extLst>
                <a:ext uri="{FF2B5EF4-FFF2-40B4-BE49-F238E27FC236}">
                  <a16:creationId xmlns:a16="http://schemas.microsoft.com/office/drawing/2014/main" xmlns="" id="{36BEC7AD-BEEA-40C0-96C3-4C44B64A29E9}"/>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CB7546BD-F2FD-4E2B-BC8F-DC43D93BA7BD}"/>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a:extLst>
              <a:ext uri="{FF2B5EF4-FFF2-40B4-BE49-F238E27FC236}">
                <a16:creationId xmlns:a16="http://schemas.microsoft.com/office/drawing/2014/main" xmlns="" id="{85BA7593-762B-47CE-9B33-35E3DCD4192C}"/>
              </a:ext>
            </a:extLst>
          </p:cNvPr>
          <p:cNvSpPr>
            <a:spLocks noChangeArrowheads="1"/>
          </p:cNvSpPr>
          <p:nvPr/>
        </p:nvSpPr>
        <p:spPr bwMode="auto">
          <a:xfrm>
            <a:off x="468313" y="663575"/>
            <a:ext cx="73977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800" b="1" dirty="0">
                <a:latin typeface="宋体" panose="02010600030101010101" pitchFamily="2" charset="-122"/>
              </a:rPr>
              <a:t>作者是从哪几方面来描写托尔斯泰的眼睛的？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2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072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3" grpId="0"/>
      <p:bldP spid="307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组合 15">
            <a:extLst>
              <a:ext uri="{FF2B5EF4-FFF2-40B4-BE49-F238E27FC236}">
                <a16:creationId xmlns:a16="http://schemas.microsoft.com/office/drawing/2014/main" xmlns="" id="{A1B30A4A-62D6-4210-AB3E-F2073D5B3AD0}"/>
              </a:ext>
            </a:extLst>
          </p:cNvPr>
          <p:cNvGrpSpPr>
            <a:grpSpLocks/>
          </p:cNvGrpSpPr>
          <p:nvPr/>
        </p:nvGrpSpPr>
        <p:grpSpPr bwMode="auto">
          <a:xfrm>
            <a:off x="44450" y="-39688"/>
            <a:ext cx="2006600" cy="522288"/>
            <a:chOff x="70" y="-63"/>
            <a:chExt cx="3160" cy="824"/>
          </a:xfrm>
        </p:grpSpPr>
        <p:sp>
          <p:nvSpPr>
            <p:cNvPr id="34818" name="文本框 6">
              <a:extLst>
                <a:ext uri="{FF2B5EF4-FFF2-40B4-BE49-F238E27FC236}">
                  <a16:creationId xmlns:a16="http://schemas.microsoft.com/office/drawing/2014/main" xmlns="" id="{E71C3E16-84F2-4DE7-9875-CEEE40FDA065}"/>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1" name="直线连接符 9">
              <a:extLst>
                <a:ext uri="{FF2B5EF4-FFF2-40B4-BE49-F238E27FC236}">
                  <a16:creationId xmlns:a16="http://schemas.microsoft.com/office/drawing/2014/main" xmlns="" id="{2F28CF9F-E1BC-4DF3-9C4E-04353B2C5BDC}"/>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a16="http://schemas.microsoft.com/office/drawing/2014/main" xmlns="" id="{008468E7-7F54-4E1B-83B7-224FB117094C}"/>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9" name="组合 7">
            <a:extLst>
              <a:ext uri="{FF2B5EF4-FFF2-40B4-BE49-F238E27FC236}">
                <a16:creationId xmlns:a16="http://schemas.microsoft.com/office/drawing/2014/main" xmlns="" id="{23A2FAD8-08F8-4E88-B6F4-A123230648B3}"/>
              </a:ext>
            </a:extLst>
          </p:cNvPr>
          <p:cNvGrpSpPr>
            <a:grpSpLocks/>
          </p:cNvGrpSpPr>
          <p:nvPr/>
        </p:nvGrpSpPr>
        <p:grpSpPr bwMode="auto">
          <a:xfrm>
            <a:off x="755650" y="1058863"/>
            <a:ext cx="7929563" cy="2535237"/>
            <a:chOff x="827088" y="614065"/>
            <a:chExt cx="7929562" cy="2533948"/>
          </a:xfrm>
        </p:grpSpPr>
        <p:pic>
          <p:nvPicPr>
            <p:cNvPr id="34822" name="图片 1">
              <a:extLst>
                <a:ext uri="{FF2B5EF4-FFF2-40B4-BE49-F238E27FC236}">
                  <a16:creationId xmlns:a16="http://schemas.microsoft.com/office/drawing/2014/main" xmlns="" id="{83C79AB9-A311-4B22-B00D-50F52592AE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56527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3" name="圆角矩形 14">
              <a:extLst>
                <a:ext uri="{FF2B5EF4-FFF2-40B4-BE49-F238E27FC236}">
                  <a16:creationId xmlns:a16="http://schemas.microsoft.com/office/drawing/2014/main" xmlns="" id="{45674DE4-C9F2-4938-9890-0F1ECD64D7B7}"/>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7950" y="614065"/>
              <a:ext cx="7378700" cy="1857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4" name="矩形 14">
              <a:extLst>
                <a:ext uri="{FF2B5EF4-FFF2-40B4-BE49-F238E27FC236}">
                  <a16:creationId xmlns:a16="http://schemas.microsoft.com/office/drawing/2014/main" xmlns="" id="{C0078969-A37E-4939-97AD-992185D0F601}"/>
                </a:ext>
              </a:extLst>
            </p:cNvPr>
            <p:cNvSpPr>
              <a:spLocks noChangeArrowheads="1"/>
            </p:cNvSpPr>
            <p:nvPr/>
          </p:nvSpPr>
          <p:spPr bwMode="auto">
            <a:xfrm>
              <a:off x="2123158" y="843558"/>
              <a:ext cx="6278983" cy="10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800">
                  <a:solidFill>
                    <a:srgbClr val="A96A00"/>
                  </a:solidFill>
                  <a:latin typeface="黑体" panose="02010609060101010101" pitchFamily="49" charset="-122"/>
                  <a:ea typeface="黑体" panose="02010609060101010101" pitchFamily="49" charset="-122"/>
                </a:rPr>
                <a:t>    眼睛是心灵之窗，透过托尔斯泰的眼睛，你能感受到他怎样的内心世界？</a:t>
              </a:r>
            </a:p>
          </p:txBody>
        </p:sp>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17" descr="https://timgsa.baidu.com/timg?image&amp;quality=80&amp;size=b9999_10000&amp;sec=1554264071312&amp;di=f9beab33636f5e678219723d89f11dd1&amp;imgtype=0&amp;src=http%3A%2F%2Fs4.sinaimg.cn%2Fmw690%2F001HCILLzy78OZW6etla3%26690">
            <a:extLst>
              <a:ext uri="{FF2B5EF4-FFF2-40B4-BE49-F238E27FC236}">
                <a16:creationId xmlns:a16="http://schemas.microsoft.com/office/drawing/2014/main" xmlns="" id="{AB5CFD51-65EB-422A-902B-52ABBCED17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30163"/>
            <a:ext cx="9142412" cy="517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48">
            <a:extLst>
              <a:ext uri="{FF2B5EF4-FFF2-40B4-BE49-F238E27FC236}">
                <a16:creationId xmlns:a16="http://schemas.microsoft.com/office/drawing/2014/main" xmlns="" id="{08D928E8-E0FB-4E68-9A09-9B9A13903C8A}"/>
              </a:ext>
            </a:extLst>
          </p:cNvPr>
          <p:cNvSpPr txBox="1"/>
          <p:nvPr/>
        </p:nvSpPr>
        <p:spPr>
          <a:xfrm>
            <a:off x="1583667" y="1419622"/>
            <a:ext cx="5976665" cy="852805"/>
          </a:xfrm>
          <a:prstGeom prst="rect">
            <a:avLst/>
          </a:prstGeom>
          <a:noFill/>
          <a:ln w="19050">
            <a:solidFill>
              <a:schemeClr val="tx1"/>
            </a:solidFill>
          </a:ln>
          <a:effectLst>
            <a:softEdge rad="31750"/>
          </a:effectLst>
        </p:spPr>
        <p:txBody>
          <a:bodyPr lIns="68580" tIns="34290" rIns="68580" bIns="34290">
            <a:spAutoFit/>
          </a:bodyPr>
          <a:lstStyle/>
          <a:p>
            <a:pPr eaLnBrk="0" hangingPunct="0"/>
            <a:r>
              <a:rPr lang="en-US" altLang="zh-CN" sz="5100" b="1" noProof="1">
                <a:solidFill>
                  <a:srgbClr val="FF0000"/>
                </a:solidFill>
                <a:effectLst>
                  <a:outerShdw blurRad="38100" dist="38100" dir="2700000">
                    <a:srgbClr val="C0C0C0"/>
                  </a:outerShdw>
                </a:effectLst>
                <a:latin typeface="宋体" panose="02010600030101010101" pitchFamily="2" charset="-122"/>
              </a:rPr>
              <a:t>8</a:t>
            </a:r>
            <a:r>
              <a:rPr lang="en-US" altLang="zh-CN" sz="5100" b="1" baseline="30000" noProof="1" smtClean="0">
                <a:solidFill>
                  <a:srgbClr val="FF0000"/>
                </a:solidFill>
                <a:effectLst>
                  <a:outerShdw blurRad="38100" dist="38100" dir="2700000">
                    <a:srgbClr val="C0C0C0"/>
                  </a:outerShdw>
                </a:effectLst>
                <a:latin typeface="宋体" panose="02010600030101010101" pitchFamily="2" charset="-122"/>
              </a:rPr>
              <a:t>*</a:t>
            </a:r>
            <a:r>
              <a:rPr lang="en-US" altLang="zh-CN" sz="5100" b="1" noProof="1" smtClean="0">
                <a:solidFill>
                  <a:srgbClr val="FF0000"/>
                </a:solidFill>
                <a:effectLst>
                  <a:outerShdw blurRad="38100" dist="38100" dir="2700000">
                    <a:srgbClr val="C0C0C0"/>
                  </a:outerShdw>
                </a:effectLst>
                <a:latin typeface="宋体" panose="02010600030101010101" pitchFamily="2" charset="-122"/>
              </a:rPr>
              <a:t>  </a:t>
            </a:r>
            <a:r>
              <a:rPr lang="zh-CN" altLang="en-US" sz="5100" b="1" noProof="1">
                <a:solidFill>
                  <a:srgbClr val="FF0000"/>
                </a:solidFill>
                <a:effectLst>
                  <a:outerShdw blurRad="38100" dist="38100" dir="2700000">
                    <a:srgbClr val="C0C0C0"/>
                  </a:outerShdw>
                </a:effectLst>
                <a:latin typeface="宋体" panose="02010600030101010101" pitchFamily="2" charset="-122"/>
              </a:rPr>
              <a:t>列夫</a:t>
            </a:r>
            <a:r>
              <a:rPr lang="en-US" altLang="zh-CN" sz="5100" b="1" noProof="1">
                <a:solidFill>
                  <a:srgbClr val="FF0000"/>
                </a:solidFill>
                <a:effectLst>
                  <a:outerShdw blurRad="38100" dist="38100" dir="2700000">
                    <a:srgbClr val="C0C0C0"/>
                  </a:outerShdw>
                </a:effectLst>
                <a:latin typeface="宋体" panose="02010600030101010101" pitchFamily="2" charset="-122"/>
              </a:rPr>
              <a:t>·</a:t>
            </a:r>
            <a:r>
              <a:rPr lang="zh-CN" altLang="en-US" sz="5100" b="1" noProof="1">
                <a:solidFill>
                  <a:srgbClr val="FF0000"/>
                </a:solidFill>
                <a:effectLst>
                  <a:outerShdw blurRad="38100" dist="38100" dir="2700000">
                    <a:srgbClr val="C0C0C0"/>
                  </a:outerShdw>
                </a:effectLst>
                <a:latin typeface="宋体" panose="02010600030101010101" pitchFamily="2" charset="-122"/>
              </a:rPr>
              <a:t>托尔斯泰</a:t>
            </a:r>
          </a:p>
        </p:txBody>
      </p:sp>
      <p:grpSp>
        <p:nvGrpSpPr>
          <p:cNvPr id="6147" name="组合 1">
            <a:extLst>
              <a:ext uri="{FF2B5EF4-FFF2-40B4-BE49-F238E27FC236}">
                <a16:creationId xmlns:a16="http://schemas.microsoft.com/office/drawing/2014/main" xmlns="" id="{F2788051-9F15-46BF-8EFB-15566CDFC0D9}"/>
              </a:ext>
            </a:extLst>
          </p:cNvPr>
          <p:cNvGrpSpPr>
            <a:grpSpLocks/>
          </p:cNvGrpSpPr>
          <p:nvPr/>
        </p:nvGrpSpPr>
        <p:grpSpPr bwMode="auto">
          <a:xfrm>
            <a:off x="58738" y="50800"/>
            <a:ext cx="1920875" cy="369888"/>
            <a:chOff x="58738" y="50800"/>
            <a:chExt cx="1920875" cy="368777"/>
          </a:xfrm>
        </p:grpSpPr>
        <p:sp>
          <p:nvSpPr>
            <p:cNvPr id="7" name="圆角矩形 6">
              <a:extLst>
                <a:ext uri="{FF2B5EF4-FFF2-40B4-BE49-F238E27FC236}">
                  <a16:creationId xmlns:a16="http://schemas.microsoft.com/office/drawing/2014/main" xmlns="" id="{98D17587-8A4C-4B5A-A1B8-17FE51FBE7D5}"/>
                </a:ext>
              </a:extLst>
            </p:cNvPr>
            <p:cNvSpPr/>
            <p:nvPr/>
          </p:nvSpPr>
          <p:spPr>
            <a:xfrm>
              <a:off x="58738" y="98282"/>
              <a:ext cx="1920875" cy="311799"/>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lang="zh-CN" altLang="en-US" b="1"/>
            </a:p>
          </p:txBody>
        </p:sp>
        <p:sp>
          <p:nvSpPr>
            <p:cNvPr id="6149" name="文本框 1">
              <a:extLst>
                <a:ext uri="{FF2B5EF4-FFF2-40B4-BE49-F238E27FC236}">
                  <a16:creationId xmlns:a16="http://schemas.microsoft.com/office/drawing/2014/main" xmlns="" id="{992DEF99-D2F8-4B0B-A707-617F7C421797}"/>
                </a:ext>
              </a:extLst>
            </p:cNvPr>
            <p:cNvSpPr txBox="1">
              <a:spLocks noChangeArrowheads="1"/>
            </p:cNvSpPr>
            <p:nvPr/>
          </p:nvSpPr>
          <p:spPr bwMode="auto">
            <a:xfrm>
              <a:off x="117475" y="50800"/>
              <a:ext cx="1800493" cy="368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dirty="0">
                  <a:solidFill>
                    <a:schemeClr val="bg1"/>
                  </a:solidFill>
                  <a:latin typeface="宋体" panose="02010600030101010101" pitchFamily="2" charset="-122"/>
                </a:rPr>
                <a:t>八年级语文上册</a:t>
              </a:r>
            </a:p>
          </p:txBody>
        </p:sp>
      </p:grpSp>
      <p:pic>
        <p:nvPicPr>
          <p:cNvPr id="9" name="图片 8">
            <a:extLst>
              <a:ext uri="{FF2B5EF4-FFF2-40B4-BE49-F238E27FC236}">
                <a16:creationId xmlns:a16="http://schemas.microsoft.com/office/drawing/2014/main" xmlns="" id="{70D7A9C5-FDEB-4747-B4A8-737BE469DB3D}"/>
              </a:ext>
            </a:extLst>
          </p:cNvPr>
          <p:cNvPicPr>
            <a:picLocks noChangeAspect="1"/>
          </p:cNvPicPr>
          <p:nvPr/>
        </p:nvPicPr>
        <p:blipFill>
          <a:blip r:embed="rId3"/>
          <a:stretch>
            <a:fillRect/>
          </a:stretch>
        </p:blipFill>
        <p:spPr>
          <a:xfrm>
            <a:off x="7262813" y="4238625"/>
            <a:ext cx="1630362" cy="379413"/>
          </a:xfrm>
          <a:prstGeom prst="rect">
            <a:avLst/>
          </a:prstGeom>
          <a:ln>
            <a:noFill/>
          </a:ln>
          <a:effectLst>
            <a:outerShdw blurRad="292100" dist="139700" dir="2700000" algn="tl" rotWithShape="0">
              <a:srgbClr val="333333">
                <a:alpha val="65000"/>
              </a:srgbClr>
            </a:outerShdw>
          </a:effectLst>
        </p:spPr>
      </p:pic>
      <p:pic>
        <p:nvPicPr>
          <p:cNvPr id="10" name="图片 9">
            <a:extLst>
              <a:ext uri="{FF2B5EF4-FFF2-40B4-BE49-F238E27FC236}">
                <a16:creationId xmlns:a16="http://schemas.microsoft.com/office/drawing/2014/main" xmlns="" id="{C1522556-6304-42FB-98E1-4904F7203859}"/>
              </a:ext>
            </a:extLst>
          </p:cNvPr>
          <p:cNvPicPr>
            <a:picLocks noChangeAspect="1"/>
          </p:cNvPicPr>
          <p:nvPr/>
        </p:nvPicPr>
        <p:blipFill>
          <a:blip r:embed="rId3"/>
          <a:stretch>
            <a:fillRect/>
          </a:stretch>
        </p:blipFill>
        <p:spPr>
          <a:xfrm>
            <a:off x="7262813" y="4630738"/>
            <a:ext cx="1630362" cy="377825"/>
          </a:xfrm>
          <a:prstGeom prst="rect">
            <a:avLst/>
          </a:prstGeom>
          <a:ln>
            <a:noFill/>
          </a:ln>
          <a:effectLst>
            <a:outerShdw blurRad="292100" dist="139700" dir="2700000" algn="tl" rotWithShape="0">
              <a:srgbClr val="333333">
                <a:alpha val="65000"/>
              </a:srgbClr>
            </a:outerShdw>
          </a:effectLst>
        </p:spPr>
      </p:pic>
      <p:sp>
        <p:nvSpPr>
          <p:cNvPr id="6152" name="矩形 7">
            <a:extLst>
              <a:ext uri="{FF2B5EF4-FFF2-40B4-BE49-F238E27FC236}">
                <a16:creationId xmlns:a16="http://schemas.microsoft.com/office/drawing/2014/main" xmlns="" id="{E9D01DE9-2520-4D64-A2AE-23F6A3A6AE32}"/>
              </a:ext>
            </a:extLst>
          </p:cNvPr>
          <p:cNvSpPr>
            <a:spLocks noChangeArrowheads="1"/>
          </p:cNvSpPr>
          <p:nvPr/>
        </p:nvSpPr>
        <p:spPr bwMode="auto">
          <a:xfrm>
            <a:off x="7380288" y="422751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a:solidFill>
                  <a:schemeClr val="bg1"/>
                </a:solidFill>
                <a:hlinkClick r:id="rId4" action="ppaction://hlinksldjump"/>
              </a:rPr>
              <a:t>第一课时</a:t>
            </a:r>
            <a:endParaRPr lang="zh-CN" altLang="en-US">
              <a:solidFill>
                <a:schemeClr val="bg1"/>
              </a:solidFill>
            </a:endParaRPr>
          </a:p>
        </p:txBody>
      </p:sp>
      <p:sp>
        <p:nvSpPr>
          <p:cNvPr id="6153" name="矩形 8">
            <a:extLst>
              <a:ext uri="{FF2B5EF4-FFF2-40B4-BE49-F238E27FC236}">
                <a16:creationId xmlns:a16="http://schemas.microsoft.com/office/drawing/2014/main" xmlns="" id="{0C356BB4-3C00-476F-910D-966CA5D1ABD7}"/>
              </a:ext>
            </a:extLst>
          </p:cNvPr>
          <p:cNvSpPr>
            <a:spLocks noChangeArrowheads="1"/>
          </p:cNvSpPr>
          <p:nvPr/>
        </p:nvSpPr>
        <p:spPr bwMode="auto">
          <a:xfrm>
            <a:off x="7380288" y="465931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a:solidFill>
                  <a:schemeClr val="bg1"/>
                </a:solidFill>
                <a:hlinkClick r:id="rId5" action="ppaction://hlinksldjump"/>
              </a:rPr>
              <a:t>第二课时</a:t>
            </a:r>
            <a:endParaRPr lang="zh-CN" altLang="en-US">
              <a:solidFill>
                <a:schemeClr val="bg1"/>
              </a:solidFill>
            </a:endParaRPr>
          </a:p>
        </p:txBody>
      </p:sp>
      <p:pic>
        <p:nvPicPr>
          <p:cNvPr id="12" name="Picture 2" descr="C:\Users\Administrator\Desktop\初中七彩课堂图标.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矩形 1">
            <a:extLst>
              <a:ext uri="{FF2B5EF4-FFF2-40B4-BE49-F238E27FC236}">
                <a16:creationId xmlns:a16="http://schemas.microsoft.com/office/drawing/2014/main" xmlns="" id="{D2019278-FEC6-4E47-966E-1FD5B6F73CD7}"/>
              </a:ext>
            </a:extLst>
          </p:cNvPr>
          <p:cNvSpPr>
            <a:spLocks noChangeArrowheads="1"/>
          </p:cNvSpPr>
          <p:nvPr/>
        </p:nvSpPr>
        <p:spPr bwMode="auto">
          <a:xfrm>
            <a:off x="684213" y="2338388"/>
            <a:ext cx="77755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zh-CN" altLang="en-US" sz="2800" b="1" dirty="0">
                <a:latin typeface="楷体" panose="02010609060101010101" pitchFamily="49" charset="-122"/>
                <a:ea typeface="楷体" panose="02010609060101010101" pitchFamily="49" charset="-122"/>
              </a:rPr>
              <a:t>    这道目光就像一把锃亮的</a:t>
            </a:r>
            <a:r>
              <a:rPr lang="zh-CN" altLang="en-US" sz="2800" b="1" u="sng" dirty="0">
                <a:uFill>
                  <a:solidFill>
                    <a:srgbClr val="FF0000"/>
                  </a:solidFill>
                </a:uFill>
                <a:latin typeface="楷体" panose="02010609060101010101" pitchFamily="49" charset="-122"/>
                <a:ea typeface="楷体" panose="02010609060101010101" pitchFamily="49" charset="-122"/>
              </a:rPr>
              <a:t>钢刀</a:t>
            </a:r>
            <a:r>
              <a:rPr lang="zh-CN" altLang="en-US" sz="2800" b="1" dirty="0">
                <a:latin typeface="楷体" panose="02010609060101010101" pitchFamily="49" charset="-122"/>
                <a:ea typeface="楷体" panose="02010609060101010101" pitchFamily="49" charset="-122"/>
              </a:rPr>
              <a:t>刺了过来，又稳又准，击中要害。</a:t>
            </a:r>
          </a:p>
        </p:txBody>
      </p:sp>
      <p:sp>
        <p:nvSpPr>
          <p:cNvPr id="4" name="圆角矩形标注 3">
            <a:extLst>
              <a:ext uri="{FF2B5EF4-FFF2-40B4-BE49-F238E27FC236}">
                <a16:creationId xmlns:a16="http://schemas.microsoft.com/office/drawing/2014/main" xmlns="" id="{558F1583-A0D9-4123-B964-0C2EC44A08A3}"/>
              </a:ext>
            </a:extLst>
          </p:cNvPr>
          <p:cNvSpPr/>
          <p:nvPr/>
        </p:nvSpPr>
        <p:spPr>
          <a:xfrm>
            <a:off x="611188" y="1114425"/>
            <a:ext cx="6337300" cy="1006475"/>
          </a:xfrm>
          <a:prstGeom prst="wedgeRoundRectCallout">
            <a:avLst>
              <a:gd name="adj1" fmla="val 35319"/>
              <a:gd name="adj2" fmla="val 77319"/>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buFontTx/>
              <a:buNone/>
              <a:defRPr/>
            </a:pPr>
            <a:r>
              <a:rPr lang="zh-CN" altLang="en-US" sz="2400" dirty="0">
                <a:solidFill>
                  <a:srgbClr val="0000FF"/>
                </a:solidFill>
                <a:latin typeface="黑体" panose="02010609060101010101" pitchFamily="49" charset="-122"/>
                <a:ea typeface="黑体" panose="02010609060101010101" pitchFamily="49" charset="-122"/>
                <a:cs typeface="汉语拼音" panose="000B0604020202020204" pitchFamily="34" charset="0"/>
                <a:sym typeface="+mn-ea"/>
              </a:rPr>
              <a:t>    运用比喻的修辞手法，把目光比作钢刀， 写出了托尔斯泰目光犀利，有准确的洞察力。</a:t>
            </a:r>
          </a:p>
        </p:txBody>
      </p:sp>
      <p:grpSp>
        <p:nvGrpSpPr>
          <p:cNvPr id="35843" name="组合 15">
            <a:extLst>
              <a:ext uri="{FF2B5EF4-FFF2-40B4-BE49-F238E27FC236}">
                <a16:creationId xmlns:a16="http://schemas.microsoft.com/office/drawing/2014/main" xmlns="" id="{7C08C7E0-01BC-426D-9ABE-AA16E1D1B671}"/>
              </a:ext>
            </a:extLst>
          </p:cNvPr>
          <p:cNvGrpSpPr>
            <a:grpSpLocks/>
          </p:cNvGrpSpPr>
          <p:nvPr/>
        </p:nvGrpSpPr>
        <p:grpSpPr bwMode="auto">
          <a:xfrm>
            <a:off x="44450" y="-39688"/>
            <a:ext cx="2006600" cy="522288"/>
            <a:chOff x="70" y="-63"/>
            <a:chExt cx="3160" cy="824"/>
          </a:xfrm>
        </p:grpSpPr>
        <p:sp>
          <p:nvSpPr>
            <p:cNvPr id="35844" name="文本框 6">
              <a:extLst>
                <a:ext uri="{FF2B5EF4-FFF2-40B4-BE49-F238E27FC236}">
                  <a16:creationId xmlns:a16="http://schemas.microsoft.com/office/drawing/2014/main" xmlns="" id="{B3CB3AE4-A2F4-4325-BAE1-467143ACFC69}"/>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latin typeface="黑体" panose="02010609060101010101" pitchFamily="49" charset="-122"/>
                  <a:ea typeface="黑体" panose="02010609060101010101" pitchFamily="49" charset="-122"/>
                </a:rPr>
                <a:t>精读细研</a:t>
              </a:r>
            </a:p>
          </p:txBody>
        </p:sp>
        <p:cxnSp>
          <p:nvCxnSpPr>
            <p:cNvPr id="11" name="直线连接符 9">
              <a:extLst>
                <a:ext uri="{FF2B5EF4-FFF2-40B4-BE49-F238E27FC236}">
                  <a16:creationId xmlns:a16="http://schemas.microsoft.com/office/drawing/2014/main" xmlns="" id="{948DB7DE-2DFA-493F-B1C3-E566987E35EC}"/>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a16="http://schemas.microsoft.com/office/drawing/2014/main" xmlns="" id="{51B4E57B-5557-4EAB-BBE2-77183ECF8E8E}"/>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矩形 1">
            <a:extLst>
              <a:ext uri="{FF2B5EF4-FFF2-40B4-BE49-F238E27FC236}">
                <a16:creationId xmlns:a16="http://schemas.microsoft.com/office/drawing/2014/main" xmlns="" id="{3D6F4933-BCF0-48EB-95AE-6589C72F3F80}"/>
              </a:ext>
            </a:extLst>
          </p:cNvPr>
          <p:cNvSpPr>
            <a:spLocks noChangeArrowheads="1"/>
          </p:cNvSpPr>
          <p:nvPr/>
        </p:nvSpPr>
        <p:spPr bwMode="auto">
          <a:xfrm>
            <a:off x="539750" y="1131888"/>
            <a:ext cx="80645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zh-CN" altLang="en-US" sz="2800" b="1" dirty="0">
                <a:latin typeface="楷体" panose="02010609060101010101" pitchFamily="49" charset="-122"/>
                <a:ea typeface="楷体" panose="02010609060101010101" pitchFamily="49" charset="-122"/>
              </a:rPr>
              <a:t>    它像枪弹</a:t>
            </a:r>
            <a:r>
              <a:rPr lang="zh-CN" altLang="en-US" sz="2800" b="1" u="sng" dirty="0">
                <a:uFill>
                  <a:solidFill>
                    <a:srgbClr val="FF0000"/>
                  </a:solidFill>
                </a:uFill>
                <a:latin typeface="楷体" panose="02010609060101010101" pitchFamily="49" charset="-122"/>
                <a:ea typeface="楷体" panose="02010609060101010101" pitchFamily="49" charset="-122"/>
              </a:rPr>
              <a:t>穿透</a:t>
            </a:r>
            <a:r>
              <a:rPr lang="zh-CN" altLang="en-US" sz="2800" b="1" dirty="0">
                <a:latin typeface="楷体" panose="02010609060101010101" pitchFamily="49" charset="-122"/>
                <a:ea typeface="楷体" panose="02010609060101010101" pitchFamily="49" charset="-122"/>
              </a:rPr>
              <a:t>了伪装的</a:t>
            </a:r>
            <a:r>
              <a:rPr lang="zh-CN" altLang="en-US" sz="2800" b="1" u="sng" dirty="0">
                <a:uFill>
                  <a:solidFill>
                    <a:srgbClr val="FF0000"/>
                  </a:solidFill>
                </a:uFill>
                <a:latin typeface="楷体" panose="02010609060101010101" pitchFamily="49" charset="-122"/>
                <a:ea typeface="楷体" panose="02010609060101010101" pitchFamily="49" charset="-122"/>
              </a:rPr>
              <a:t>甲胄</a:t>
            </a:r>
            <a:r>
              <a:rPr lang="zh-CN" altLang="en-US" sz="2800" b="1" dirty="0">
                <a:latin typeface="楷体" panose="02010609060101010101" pitchFamily="49" charset="-122"/>
                <a:ea typeface="楷体" panose="02010609060101010101" pitchFamily="49" charset="-122"/>
              </a:rPr>
              <a:t>，它像金刚刀</a:t>
            </a:r>
            <a:r>
              <a:rPr lang="zh-CN" altLang="en-US" sz="2800" b="1" u="sng" dirty="0">
                <a:uFill>
                  <a:solidFill>
                    <a:srgbClr val="FF0000"/>
                  </a:solidFill>
                </a:uFill>
                <a:latin typeface="楷体" panose="02010609060101010101" pitchFamily="49" charset="-122"/>
                <a:ea typeface="楷体" panose="02010609060101010101" pitchFamily="49" charset="-122"/>
              </a:rPr>
              <a:t>切开</a:t>
            </a:r>
            <a:r>
              <a:rPr lang="zh-CN" altLang="en-US" sz="2800" b="1" dirty="0">
                <a:latin typeface="楷体" panose="02010609060101010101" pitchFamily="49" charset="-122"/>
                <a:ea typeface="楷体" panose="02010609060101010101" pitchFamily="49" charset="-122"/>
              </a:rPr>
              <a:t>了</a:t>
            </a:r>
            <a:r>
              <a:rPr lang="zh-CN" altLang="en-US" sz="2800" b="1" u="sng" dirty="0">
                <a:uFill>
                  <a:solidFill>
                    <a:srgbClr val="FF0000"/>
                  </a:solidFill>
                </a:uFill>
                <a:latin typeface="楷体" panose="02010609060101010101" pitchFamily="49" charset="-122"/>
                <a:ea typeface="楷体" panose="02010609060101010101" pitchFamily="49" charset="-122"/>
              </a:rPr>
              <a:t>玻璃</a:t>
            </a:r>
            <a:r>
              <a:rPr lang="zh-CN" altLang="en-US" sz="2800" b="1" dirty="0">
                <a:latin typeface="楷体" panose="02010609060101010101" pitchFamily="49" charset="-122"/>
                <a:ea typeface="楷体" panose="02010609060101010101" pitchFamily="49" charset="-122"/>
              </a:rPr>
              <a:t>。</a:t>
            </a:r>
          </a:p>
        </p:txBody>
      </p:sp>
      <p:sp>
        <p:nvSpPr>
          <p:cNvPr id="3" name="圆角矩形标注 2">
            <a:extLst>
              <a:ext uri="{FF2B5EF4-FFF2-40B4-BE49-F238E27FC236}">
                <a16:creationId xmlns:a16="http://schemas.microsoft.com/office/drawing/2014/main" xmlns="" id="{AA096D09-2C2F-4FBC-9DC9-457E57F78B93}"/>
              </a:ext>
            </a:extLst>
          </p:cNvPr>
          <p:cNvSpPr/>
          <p:nvPr/>
        </p:nvSpPr>
        <p:spPr>
          <a:xfrm>
            <a:off x="574675" y="2427288"/>
            <a:ext cx="7994650" cy="1081087"/>
          </a:xfrm>
          <a:prstGeom prst="wedgeRoundRectCallout">
            <a:avLst>
              <a:gd name="adj1" fmla="val 7844"/>
              <a:gd name="adj2" fmla="val -51149"/>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buFontTx/>
              <a:buNone/>
              <a:defRPr/>
            </a:pPr>
            <a:r>
              <a:rPr lang="en-US" altLang="zh-CN" sz="2400" dirty="0">
                <a:solidFill>
                  <a:srgbClr val="0000FF"/>
                </a:solidFill>
                <a:latin typeface="黑体" panose="02010609060101010101" pitchFamily="49" charset="-122"/>
                <a:ea typeface="黑体" panose="02010609060101010101" pitchFamily="49" charset="-122"/>
                <a:sym typeface="+mn-ea"/>
              </a:rPr>
              <a:t>    </a:t>
            </a:r>
            <a:r>
              <a:rPr lang="zh-CN" altLang="zh-CN" sz="2400" dirty="0">
                <a:solidFill>
                  <a:srgbClr val="0000FF"/>
                </a:solidFill>
                <a:latin typeface="黑体" panose="02010609060101010101" pitchFamily="49" charset="-122"/>
                <a:ea typeface="黑体" panose="02010609060101010101" pitchFamily="49" charset="-122"/>
                <a:sym typeface="+mn-ea"/>
              </a:rPr>
              <a:t>夸张的比喻</a:t>
            </a:r>
            <a:r>
              <a:rPr lang="zh-CN" altLang="en-US" sz="2400" dirty="0">
                <a:solidFill>
                  <a:srgbClr val="0000FF"/>
                </a:solidFill>
                <a:latin typeface="黑体" panose="02010609060101010101" pitchFamily="49" charset="-122"/>
                <a:ea typeface="黑体" panose="02010609060101010101" pitchFamily="49" charset="-122"/>
                <a:sym typeface="+mn-ea"/>
              </a:rPr>
              <a:t>，</a:t>
            </a:r>
            <a:r>
              <a:rPr lang="zh-CN" altLang="zh-CN" sz="2400" dirty="0">
                <a:solidFill>
                  <a:srgbClr val="0000FF"/>
                </a:solidFill>
                <a:latin typeface="黑体" panose="02010609060101010101" pitchFamily="49" charset="-122"/>
                <a:ea typeface="黑体" panose="02010609060101010101" pitchFamily="49" charset="-122"/>
                <a:sym typeface="+mn-ea"/>
              </a:rPr>
              <a:t>把托尔斯泰目光的敏锐、犀利表现得极为生动形象</a:t>
            </a:r>
            <a:r>
              <a:rPr lang="zh-CN" altLang="en-US" sz="2400" dirty="0">
                <a:solidFill>
                  <a:srgbClr val="0000FF"/>
                </a:solidFill>
                <a:latin typeface="黑体" panose="02010609060101010101" pitchFamily="49" charset="-122"/>
                <a:ea typeface="黑体" panose="02010609060101010101" pitchFamily="49" charset="-122"/>
                <a:sym typeface="+mn-ea"/>
              </a:rPr>
              <a:t>，</a:t>
            </a:r>
            <a:r>
              <a:rPr lang="zh-CN" altLang="zh-CN" sz="2400" dirty="0">
                <a:solidFill>
                  <a:srgbClr val="0000FF"/>
                </a:solidFill>
                <a:latin typeface="黑体" panose="02010609060101010101" pitchFamily="49" charset="-122"/>
                <a:ea typeface="黑体" panose="02010609060101010101" pitchFamily="49" charset="-122"/>
                <a:sym typeface="+mn-ea"/>
              </a:rPr>
              <a:t>突出了他深刻、准确的洞察力。</a:t>
            </a:r>
            <a:endParaRPr lang="zh-CN" altLang="en-US" sz="2400" dirty="0">
              <a:solidFill>
                <a:srgbClr val="0000FF"/>
              </a:solidFill>
              <a:latin typeface="黑体" panose="02010609060101010101" pitchFamily="49" charset="-122"/>
              <a:ea typeface="黑体" panose="02010609060101010101" pitchFamily="49" charset="-122"/>
              <a:sym typeface="+mn-ea"/>
            </a:endParaRPr>
          </a:p>
        </p:txBody>
      </p:sp>
      <p:grpSp>
        <p:nvGrpSpPr>
          <p:cNvPr id="36867" name="组合 15">
            <a:extLst>
              <a:ext uri="{FF2B5EF4-FFF2-40B4-BE49-F238E27FC236}">
                <a16:creationId xmlns:a16="http://schemas.microsoft.com/office/drawing/2014/main" xmlns="" id="{74730D87-B821-4B90-BD85-EE8B0783AEB2}"/>
              </a:ext>
            </a:extLst>
          </p:cNvPr>
          <p:cNvGrpSpPr>
            <a:grpSpLocks/>
          </p:cNvGrpSpPr>
          <p:nvPr/>
        </p:nvGrpSpPr>
        <p:grpSpPr bwMode="auto">
          <a:xfrm>
            <a:off x="44450" y="-39688"/>
            <a:ext cx="2006600" cy="522288"/>
            <a:chOff x="70" y="-63"/>
            <a:chExt cx="3160" cy="824"/>
          </a:xfrm>
        </p:grpSpPr>
        <p:sp>
          <p:nvSpPr>
            <p:cNvPr id="36868" name="文本框 6">
              <a:extLst>
                <a:ext uri="{FF2B5EF4-FFF2-40B4-BE49-F238E27FC236}">
                  <a16:creationId xmlns:a16="http://schemas.microsoft.com/office/drawing/2014/main" xmlns="" id="{40ED5A49-5BB1-4F6A-A530-535CB6DB990C}"/>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a16="http://schemas.microsoft.com/office/drawing/2014/main" xmlns="" id="{6FF44EB2-9F63-4F1F-B977-F75E9784F0FF}"/>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a16="http://schemas.microsoft.com/office/drawing/2014/main" xmlns="" id="{EF4ADD8E-AF9F-456E-BBBB-F8EBD84233C4}"/>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99E488F5-E857-4AFB-9C52-D1723D2FC000}"/>
              </a:ext>
            </a:extLst>
          </p:cNvPr>
          <p:cNvGrpSpPr>
            <a:grpSpLocks/>
          </p:cNvGrpSpPr>
          <p:nvPr/>
        </p:nvGrpSpPr>
        <p:grpSpPr bwMode="auto">
          <a:xfrm>
            <a:off x="34925" y="700088"/>
            <a:ext cx="8775700" cy="3887787"/>
            <a:chOff x="0" y="484188"/>
            <a:chExt cx="8775700" cy="3888110"/>
          </a:xfrm>
        </p:grpSpPr>
        <p:grpSp>
          <p:nvGrpSpPr>
            <p:cNvPr id="37890" name="组合 4">
              <a:extLst>
                <a:ext uri="{FF2B5EF4-FFF2-40B4-BE49-F238E27FC236}">
                  <a16:creationId xmlns:a16="http://schemas.microsoft.com/office/drawing/2014/main" xmlns="" id="{E50FB718-6368-45FD-A513-14AEC8F1C779}"/>
                </a:ext>
              </a:extLst>
            </p:cNvPr>
            <p:cNvGrpSpPr>
              <a:grpSpLocks/>
            </p:cNvGrpSpPr>
            <p:nvPr/>
          </p:nvGrpSpPr>
          <p:grpSpPr bwMode="auto">
            <a:xfrm>
              <a:off x="0" y="484188"/>
              <a:ext cx="8775700" cy="3888110"/>
              <a:chOff x="-182651" y="660800"/>
              <a:chExt cx="8776917" cy="3858347"/>
            </a:xfrm>
          </p:grpSpPr>
          <p:pic>
            <p:nvPicPr>
              <p:cNvPr id="37891" name="一个圆顶角并剪去另一个顶角的矩形 1">
                <a:extLst>
                  <a:ext uri="{FF2B5EF4-FFF2-40B4-BE49-F238E27FC236}">
                    <a16:creationId xmlns:a16="http://schemas.microsoft.com/office/drawing/2014/main" xmlns="" id="{FFE2E1D0-33F7-422A-94DE-54291AB1C7FA}"/>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651" y="698900"/>
                <a:ext cx="8776917" cy="3820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xmlns="" id="{2F378F2D-4CB5-4975-914A-250973353EAC}"/>
                  </a:ext>
                </a:extLst>
              </p:cNvPr>
              <p:cNvSpPr/>
              <p:nvPr/>
            </p:nvSpPr>
            <p:spPr>
              <a:xfrm>
                <a:off x="561990" y="660800"/>
                <a:ext cx="2518124" cy="644370"/>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lang="zh-CN" altLang="en-US">
                  <a:solidFill>
                    <a:prstClr val="black"/>
                  </a:solidFill>
                </a:endParaRPr>
              </a:p>
            </p:txBody>
          </p:sp>
        </p:grpSp>
        <p:grpSp>
          <p:nvGrpSpPr>
            <p:cNvPr id="37893" name="组 1">
              <a:extLst>
                <a:ext uri="{FF2B5EF4-FFF2-40B4-BE49-F238E27FC236}">
                  <a16:creationId xmlns:a16="http://schemas.microsoft.com/office/drawing/2014/main" xmlns="" id="{ABB9F2B0-8F83-44BC-9616-6D8260CDA474}"/>
                </a:ext>
              </a:extLst>
            </p:cNvPr>
            <p:cNvGrpSpPr>
              <a:grpSpLocks/>
            </p:cNvGrpSpPr>
            <p:nvPr/>
          </p:nvGrpSpPr>
          <p:grpSpPr bwMode="auto">
            <a:xfrm>
              <a:off x="703263" y="666750"/>
              <a:ext cx="2517775" cy="601663"/>
              <a:chOff x="7647436" y="3815009"/>
              <a:chExt cx="2515853" cy="601051"/>
            </a:xfrm>
          </p:grpSpPr>
          <p:sp>
            <p:nvSpPr>
              <p:cNvPr id="37894" name="文本框 30">
                <a:extLst>
                  <a:ext uri="{FF2B5EF4-FFF2-40B4-BE49-F238E27FC236}">
                    <a16:creationId xmlns:a16="http://schemas.microsoft.com/office/drawing/2014/main" xmlns="" id="{622BA783-F0E8-4A41-9CB6-F047430DC522}"/>
                  </a:ext>
                </a:extLst>
              </p:cNvPr>
              <p:cNvSpPr txBox="1">
                <a:spLocks noChangeArrowheads="1"/>
              </p:cNvSpPr>
              <p:nvPr/>
            </p:nvSpPr>
            <p:spPr bwMode="auto">
              <a:xfrm>
                <a:off x="8613224" y="3885582"/>
                <a:ext cx="1550065" cy="459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b="1">
                    <a:solidFill>
                      <a:srgbClr val="0000FF"/>
                    </a:solidFill>
                    <a:latin typeface="黑体" panose="02010609060101010101" pitchFamily="49" charset="-122"/>
                    <a:ea typeface="黑体" panose="02010609060101010101" pitchFamily="49" charset="-122"/>
                  </a:rPr>
                  <a:t>方法指导</a:t>
                </a:r>
              </a:p>
            </p:txBody>
          </p:sp>
          <p:pic>
            <p:nvPicPr>
              <p:cNvPr id="37895" name="图片 9" descr="book.gif">
                <a:extLst>
                  <a:ext uri="{FF2B5EF4-FFF2-40B4-BE49-F238E27FC236}">
                    <a16:creationId xmlns:a16="http://schemas.microsoft.com/office/drawing/2014/main" xmlns="" id="{D24C9D4E-9E70-4CBE-91E6-E416C7D433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7436" y="3815009"/>
                <a:ext cx="977957" cy="60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896" name="矩形 12">
              <a:extLst>
                <a:ext uri="{FF2B5EF4-FFF2-40B4-BE49-F238E27FC236}">
                  <a16:creationId xmlns:a16="http://schemas.microsoft.com/office/drawing/2014/main" xmlns="" id="{6A6E3615-C148-4791-87CF-CCB46E4FD4DE}"/>
                </a:ext>
              </a:extLst>
            </p:cNvPr>
            <p:cNvSpPr>
              <a:spLocks noChangeArrowheads="1"/>
            </p:cNvSpPr>
            <p:nvPr/>
          </p:nvSpPr>
          <p:spPr bwMode="auto">
            <a:xfrm>
              <a:off x="864096" y="1476296"/>
              <a:ext cx="7344816"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a:solidFill>
                    <a:srgbClr val="FF0000"/>
                  </a:solidFill>
                  <a:latin typeface="楷体" panose="02010609060101010101" pitchFamily="49" charset="-122"/>
                  <a:ea typeface="楷体" panose="02010609060101010101" pitchFamily="49" charset="-122"/>
                </a:rPr>
                <a:t>    </a:t>
              </a:r>
              <a:r>
                <a:rPr lang="zh-CN" altLang="zh-CN" sz="2800" b="1">
                  <a:solidFill>
                    <a:srgbClr val="FF0000"/>
                  </a:solidFill>
                  <a:latin typeface="楷体" panose="02010609060101010101" pitchFamily="49" charset="-122"/>
                  <a:ea typeface="楷体" panose="02010609060101010101" pitchFamily="49" charset="-122"/>
                </a:rPr>
                <a:t>夸张</a:t>
              </a:r>
              <a:r>
                <a:rPr lang="zh-CN" altLang="zh-CN" sz="2800" b="1">
                  <a:latin typeface="楷体" panose="02010609060101010101" pitchFamily="49" charset="-122"/>
                  <a:ea typeface="楷体" panose="02010609060101010101" pitchFamily="49" charset="-122"/>
                </a:rPr>
                <a:t>是为了达到某种表达效果的需要</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对事物的形象、特征、作用、程度等方面着意夸大或缩小的修辞方式。课文对托尔斯泰的外貌描写</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运用了连珠的妙喻和神奇的夸张。</a:t>
              </a:r>
              <a:endParaRPr lang="zh-CN" altLang="en-US" sz="2800" b="1">
                <a:latin typeface="楷体" panose="02010609060101010101" pitchFamily="49" charset="-122"/>
                <a:ea typeface="楷体" panose="02010609060101010101" pitchFamily="49" charset="-122"/>
              </a:endParaRPr>
            </a:p>
          </p:txBody>
        </p:sp>
      </p:grpSp>
      <p:grpSp>
        <p:nvGrpSpPr>
          <p:cNvPr id="37897" name="组合 15">
            <a:extLst>
              <a:ext uri="{FF2B5EF4-FFF2-40B4-BE49-F238E27FC236}">
                <a16:creationId xmlns:a16="http://schemas.microsoft.com/office/drawing/2014/main" xmlns="" id="{038560E3-18DC-4129-B6BF-7CDBA6072C1F}"/>
              </a:ext>
            </a:extLst>
          </p:cNvPr>
          <p:cNvGrpSpPr>
            <a:grpSpLocks/>
          </p:cNvGrpSpPr>
          <p:nvPr/>
        </p:nvGrpSpPr>
        <p:grpSpPr bwMode="auto">
          <a:xfrm>
            <a:off x="44450" y="-39688"/>
            <a:ext cx="2006600" cy="522288"/>
            <a:chOff x="70" y="-63"/>
            <a:chExt cx="3160" cy="824"/>
          </a:xfrm>
        </p:grpSpPr>
        <p:sp>
          <p:nvSpPr>
            <p:cNvPr id="37898" name="文本框 6">
              <a:extLst>
                <a:ext uri="{FF2B5EF4-FFF2-40B4-BE49-F238E27FC236}">
                  <a16:creationId xmlns:a16="http://schemas.microsoft.com/office/drawing/2014/main" xmlns="" id="{8DA18E28-2D76-4A7D-B433-4AC2A1949A53}"/>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5" name="直线连接符 9">
              <a:extLst>
                <a:ext uri="{FF2B5EF4-FFF2-40B4-BE49-F238E27FC236}">
                  <a16:creationId xmlns:a16="http://schemas.microsoft.com/office/drawing/2014/main" xmlns="" id="{98EBD209-61DD-4AFB-BF58-B9A6AEED00C3}"/>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a:extLst>
                <a:ext uri="{FF2B5EF4-FFF2-40B4-BE49-F238E27FC236}">
                  <a16:creationId xmlns:a16="http://schemas.microsoft.com/office/drawing/2014/main" xmlns="" id="{5992785D-1DD2-4D33-B085-D9A6B5F60EB5}"/>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
            <a:extLst>
              <a:ext uri="{FF2B5EF4-FFF2-40B4-BE49-F238E27FC236}">
                <a16:creationId xmlns:a16="http://schemas.microsoft.com/office/drawing/2014/main" xmlns="" id="{CCECA97B-D22F-476E-BAC8-BC8B95D0EEF4}"/>
              </a:ext>
            </a:extLst>
          </p:cNvPr>
          <p:cNvSpPr>
            <a:spLocks noChangeArrowheads="1"/>
          </p:cNvSpPr>
          <p:nvPr/>
        </p:nvSpPr>
        <p:spPr bwMode="auto">
          <a:xfrm>
            <a:off x="636588" y="954088"/>
            <a:ext cx="799306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048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这对珠宝有魔力，有磁性，可以把人世间的物质吸进去，然后向我们这个时代放射出精确无误的频波。</a:t>
            </a:r>
            <a:endParaRPr lang="zh-CN" altLang="zh-CN" sz="2800" b="1" dirty="0">
              <a:latin typeface="楷体" panose="02010609060101010101" pitchFamily="49" charset="-122"/>
              <a:ea typeface="楷体" panose="02010609060101010101" pitchFamily="49" charset="-122"/>
            </a:endParaRPr>
          </a:p>
        </p:txBody>
      </p:sp>
      <p:sp>
        <p:nvSpPr>
          <p:cNvPr id="3" name="圆角矩形标注 2">
            <a:extLst>
              <a:ext uri="{FF2B5EF4-FFF2-40B4-BE49-F238E27FC236}">
                <a16:creationId xmlns:a16="http://schemas.microsoft.com/office/drawing/2014/main" xmlns="" id="{53EB1899-6846-4C59-8DCD-87D33BD23F2A}"/>
              </a:ext>
            </a:extLst>
          </p:cNvPr>
          <p:cNvSpPr/>
          <p:nvPr/>
        </p:nvSpPr>
        <p:spPr>
          <a:xfrm>
            <a:off x="511175" y="2643188"/>
            <a:ext cx="8243888" cy="1081087"/>
          </a:xfrm>
          <a:prstGeom prst="wedgeRoundRectCallout">
            <a:avLst>
              <a:gd name="adj1" fmla="val -17018"/>
              <a:gd name="adj2" fmla="val -51076"/>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buFontTx/>
              <a:buNone/>
              <a:defRPr/>
            </a:pPr>
            <a:r>
              <a:rPr lang="zh-CN" altLang="en-US" sz="2400" dirty="0">
                <a:solidFill>
                  <a:srgbClr val="0000FF"/>
                </a:solidFill>
                <a:latin typeface="黑体" panose="02010609060101010101" pitchFamily="49" charset="-122"/>
                <a:ea typeface="黑体" panose="02010609060101010101" pitchFamily="49" charset="-122"/>
                <a:sym typeface="+mn-ea"/>
              </a:rPr>
              <a:t>    运用比喻的修辞手法，</a:t>
            </a:r>
            <a:r>
              <a:rPr lang="zh-CN" altLang="zh-CN" sz="2400" dirty="0">
                <a:solidFill>
                  <a:srgbClr val="0000FF"/>
                </a:solidFill>
                <a:latin typeface="黑体" panose="02010609060101010101" pitchFamily="49" charset="-122"/>
                <a:ea typeface="黑体" panose="02010609060101010101" pitchFamily="49" charset="-122"/>
                <a:sym typeface="+mn-ea"/>
              </a:rPr>
              <a:t>写出托尔斯泰观察社会、人生、时代的广度和深度</a:t>
            </a:r>
            <a:r>
              <a:rPr lang="zh-CN" altLang="en-US" sz="2400" dirty="0">
                <a:solidFill>
                  <a:srgbClr val="0000FF"/>
                </a:solidFill>
                <a:latin typeface="黑体" panose="02010609060101010101" pitchFamily="49" charset="-122"/>
                <a:ea typeface="黑体" panose="02010609060101010101" pitchFamily="49" charset="-122"/>
                <a:sym typeface="+mn-ea"/>
              </a:rPr>
              <a:t>，</a:t>
            </a:r>
            <a:r>
              <a:rPr lang="zh-CN" altLang="zh-CN" sz="2400" dirty="0">
                <a:solidFill>
                  <a:srgbClr val="0000FF"/>
                </a:solidFill>
                <a:latin typeface="黑体" panose="02010609060101010101" pitchFamily="49" charset="-122"/>
                <a:ea typeface="黑体" panose="02010609060101010101" pitchFamily="49" charset="-122"/>
                <a:sym typeface="+mn-ea"/>
              </a:rPr>
              <a:t>展现了时代的本质和要求。</a:t>
            </a:r>
            <a:endParaRPr lang="zh-CN" altLang="en-US" sz="2400" dirty="0">
              <a:solidFill>
                <a:srgbClr val="0000FF"/>
              </a:solidFill>
              <a:latin typeface="黑体" panose="02010609060101010101" pitchFamily="49" charset="-122"/>
              <a:ea typeface="黑体" panose="02010609060101010101" pitchFamily="49" charset="-122"/>
              <a:sym typeface="+mn-ea"/>
            </a:endParaRPr>
          </a:p>
        </p:txBody>
      </p:sp>
      <p:grpSp>
        <p:nvGrpSpPr>
          <p:cNvPr id="38915" name="组合 15">
            <a:extLst>
              <a:ext uri="{FF2B5EF4-FFF2-40B4-BE49-F238E27FC236}">
                <a16:creationId xmlns:a16="http://schemas.microsoft.com/office/drawing/2014/main" xmlns="" id="{5659494C-BA2B-45A9-99AE-DC419DAF009E}"/>
              </a:ext>
            </a:extLst>
          </p:cNvPr>
          <p:cNvGrpSpPr>
            <a:grpSpLocks/>
          </p:cNvGrpSpPr>
          <p:nvPr/>
        </p:nvGrpSpPr>
        <p:grpSpPr bwMode="auto">
          <a:xfrm>
            <a:off x="44450" y="-39688"/>
            <a:ext cx="2006600" cy="522288"/>
            <a:chOff x="70" y="-63"/>
            <a:chExt cx="3160" cy="824"/>
          </a:xfrm>
        </p:grpSpPr>
        <p:sp>
          <p:nvSpPr>
            <p:cNvPr id="38916" name="文本框 6">
              <a:extLst>
                <a:ext uri="{FF2B5EF4-FFF2-40B4-BE49-F238E27FC236}">
                  <a16:creationId xmlns:a16="http://schemas.microsoft.com/office/drawing/2014/main" xmlns="" id="{AB287F7C-A803-4CD3-8A08-F4B82836F5A9}"/>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a16="http://schemas.microsoft.com/office/drawing/2014/main" xmlns="" id="{47D28F80-CDBC-43F3-AFCE-CCD26FC5A7A1}"/>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a16="http://schemas.microsoft.com/office/drawing/2014/main" xmlns="" id="{838ABBB3-304D-474E-9B0B-E841AF250E67}"/>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a:extLst>
              <a:ext uri="{FF2B5EF4-FFF2-40B4-BE49-F238E27FC236}">
                <a16:creationId xmlns:a16="http://schemas.microsoft.com/office/drawing/2014/main" xmlns="" id="{C671FD61-2AAC-42A2-82B6-64D953194D6F}"/>
              </a:ext>
            </a:extLst>
          </p:cNvPr>
          <p:cNvSpPr>
            <a:spLocks noChangeArrowheads="1"/>
          </p:cNvSpPr>
          <p:nvPr/>
        </p:nvSpPr>
        <p:spPr bwMode="auto">
          <a:xfrm>
            <a:off x="1079500" y="1131888"/>
            <a:ext cx="69850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048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dirty="0">
                <a:latin typeface="楷体" panose="02010609060101010101" pitchFamily="49" charset="-122"/>
                <a:ea typeface="楷体" panose="02010609060101010101" pitchFamily="49" charset="-122"/>
              </a:rPr>
              <a:t>“托尔斯泰这对眼睛里有一百只眼珠。”</a:t>
            </a:r>
          </a:p>
        </p:txBody>
      </p:sp>
      <p:sp>
        <p:nvSpPr>
          <p:cNvPr id="4" name="圆角矩形标注 3">
            <a:extLst>
              <a:ext uri="{FF2B5EF4-FFF2-40B4-BE49-F238E27FC236}">
                <a16:creationId xmlns:a16="http://schemas.microsoft.com/office/drawing/2014/main" xmlns="" id="{F82AD1F6-75DE-4AE2-BE2A-83798159D783}"/>
              </a:ext>
            </a:extLst>
          </p:cNvPr>
          <p:cNvSpPr/>
          <p:nvPr/>
        </p:nvSpPr>
        <p:spPr>
          <a:xfrm>
            <a:off x="412750" y="2211388"/>
            <a:ext cx="8318500" cy="1511300"/>
          </a:xfrm>
          <a:prstGeom prst="wedgeRoundRectCallout">
            <a:avLst>
              <a:gd name="adj1" fmla="val -16189"/>
              <a:gd name="adj2" fmla="val -49517"/>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buFontTx/>
              <a:buNone/>
              <a:defRPr/>
            </a:pPr>
            <a:r>
              <a:rPr lang="zh-CN" altLang="en-US" sz="2400" dirty="0">
                <a:solidFill>
                  <a:srgbClr val="0000FF"/>
                </a:solidFill>
                <a:latin typeface="黑体" panose="02010609060101010101" pitchFamily="49" charset="-122"/>
                <a:ea typeface="黑体" panose="02010609060101010101" pitchFamily="49" charset="-122"/>
                <a:sym typeface="+mn-ea"/>
              </a:rPr>
              <a:t>    引用高尔基的话作结，干脆有力，含蓄隽永，耐人寻味，很好地表现了托尔斯泰那种能把万事万物尽收眼底的全方位的观察力以及内心世界的丰富和充沛。</a:t>
            </a:r>
          </a:p>
        </p:txBody>
      </p:sp>
      <p:grpSp>
        <p:nvGrpSpPr>
          <p:cNvPr id="39939" name="组合 15">
            <a:extLst>
              <a:ext uri="{FF2B5EF4-FFF2-40B4-BE49-F238E27FC236}">
                <a16:creationId xmlns:a16="http://schemas.microsoft.com/office/drawing/2014/main" xmlns="" id="{60C63EBB-C4BB-4286-BCD7-3CFF68D988A7}"/>
              </a:ext>
            </a:extLst>
          </p:cNvPr>
          <p:cNvGrpSpPr>
            <a:grpSpLocks/>
          </p:cNvGrpSpPr>
          <p:nvPr/>
        </p:nvGrpSpPr>
        <p:grpSpPr bwMode="auto">
          <a:xfrm>
            <a:off x="44450" y="-39688"/>
            <a:ext cx="2006600" cy="522288"/>
            <a:chOff x="70" y="-63"/>
            <a:chExt cx="3160" cy="824"/>
          </a:xfrm>
        </p:grpSpPr>
        <p:sp>
          <p:nvSpPr>
            <p:cNvPr id="39940" name="文本框 6">
              <a:extLst>
                <a:ext uri="{FF2B5EF4-FFF2-40B4-BE49-F238E27FC236}">
                  <a16:creationId xmlns:a16="http://schemas.microsoft.com/office/drawing/2014/main" xmlns="" id="{9D63E6B0-00AC-43E1-9420-E0381CA88951}"/>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1" name="直线连接符 9">
              <a:extLst>
                <a:ext uri="{FF2B5EF4-FFF2-40B4-BE49-F238E27FC236}">
                  <a16:creationId xmlns:a16="http://schemas.microsoft.com/office/drawing/2014/main" xmlns="" id="{8CF7F034-ED9F-4DC3-BDC7-F2A531D6561E}"/>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a16="http://schemas.microsoft.com/office/drawing/2014/main" xmlns="" id="{F655C128-42A3-47DA-A9FC-72BC204734A5}"/>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矩形 1">
            <a:extLst>
              <a:ext uri="{FF2B5EF4-FFF2-40B4-BE49-F238E27FC236}">
                <a16:creationId xmlns:a16="http://schemas.microsoft.com/office/drawing/2014/main" xmlns="" id="{0FA05011-0826-43EA-A1E6-6E2C1B67C9F1}"/>
              </a:ext>
            </a:extLst>
          </p:cNvPr>
          <p:cNvSpPr>
            <a:spLocks noChangeArrowheads="1"/>
          </p:cNvSpPr>
          <p:nvPr/>
        </p:nvSpPr>
        <p:spPr bwMode="auto">
          <a:xfrm>
            <a:off x="1258888" y="752475"/>
            <a:ext cx="67691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dirty="0">
                <a:solidFill>
                  <a:srgbClr val="000000"/>
                </a:solidFill>
                <a:latin typeface="宋体" panose="02010600030101010101" pitchFamily="2" charset="-122"/>
              </a:rPr>
              <a:t>作者为什么要重点描写托尔斯泰的眼睛？</a:t>
            </a:r>
          </a:p>
        </p:txBody>
      </p:sp>
      <p:sp>
        <p:nvSpPr>
          <p:cNvPr id="3" name="矩形 2">
            <a:extLst>
              <a:ext uri="{FF2B5EF4-FFF2-40B4-BE49-F238E27FC236}">
                <a16:creationId xmlns:a16="http://schemas.microsoft.com/office/drawing/2014/main" xmlns="" id="{8B2F8117-FA40-4D58-890A-E7C491F6E794}"/>
              </a:ext>
            </a:extLst>
          </p:cNvPr>
          <p:cNvSpPr>
            <a:spLocks noChangeArrowheads="1"/>
          </p:cNvSpPr>
          <p:nvPr/>
        </p:nvSpPr>
        <p:spPr bwMode="auto">
          <a:xfrm>
            <a:off x="573088" y="1563688"/>
            <a:ext cx="8175625"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20000"/>
              </a:lnSpc>
            </a:pPr>
            <a:r>
              <a:rPr lang="zh-CN" altLang="en-US" sz="2800" b="1">
                <a:latin typeface="楷体" panose="02010609060101010101" pitchFamily="49" charset="-122"/>
                <a:ea typeface="楷体" panose="02010609060101010101" pitchFamily="49" charset="-122"/>
              </a:rPr>
              <a:t>    因为眼睛是</a:t>
            </a:r>
            <a:r>
              <a:rPr lang="zh-CN" altLang="en-US" sz="2800" b="1">
                <a:solidFill>
                  <a:srgbClr val="FF0000"/>
                </a:solidFill>
                <a:latin typeface="楷体" panose="02010609060101010101" pitchFamily="49" charset="-122"/>
                <a:ea typeface="楷体" panose="02010609060101010101" pitchFamily="49" charset="-122"/>
              </a:rPr>
              <a:t>心灵之窗</a:t>
            </a:r>
            <a:r>
              <a:rPr lang="zh-CN" altLang="en-US" sz="2800" b="1">
                <a:latin typeface="楷体" panose="02010609060101010101" pitchFamily="49" charset="-122"/>
                <a:ea typeface="楷体" panose="02010609060101010101" pitchFamily="49" charset="-122"/>
              </a:rPr>
              <a:t>，托尔斯泰丰富的精神世界通过眼睛充分地表现出来。作者对托尔斯泰的眼睛的描写，已经不再限于肖像了，而是含蓄地揭示了托尔斯泰作为伟大的文学家，对他</a:t>
            </a:r>
            <a:r>
              <a:rPr lang="zh-CN" altLang="en-US" sz="2800" b="1">
                <a:solidFill>
                  <a:srgbClr val="FF0000"/>
                </a:solidFill>
                <a:latin typeface="楷体" panose="02010609060101010101" pitchFamily="49" charset="-122"/>
                <a:ea typeface="楷体" panose="02010609060101010101" pitchFamily="49" charset="-122"/>
              </a:rPr>
              <a:t>所处的时代作出准确、深入、全面地描绘</a:t>
            </a:r>
            <a:r>
              <a:rPr lang="zh-CN" altLang="en-US" sz="2800" b="1">
                <a:latin typeface="楷体" panose="02010609060101010101" pitchFamily="49" charset="-122"/>
                <a:ea typeface="楷体" panose="02010609060101010101" pitchFamily="49" charset="-122"/>
              </a:rPr>
              <a:t>，成为</a:t>
            </a:r>
            <a:r>
              <a:rPr lang="zh-CN" altLang="en-US" sz="2800" b="1">
                <a:solidFill>
                  <a:srgbClr val="FF0000"/>
                </a:solidFill>
                <a:latin typeface="楷体" panose="02010609060101010101" pitchFamily="49" charset="-122"/>
                <a:ea typeface="楷体" panose="02010609060101010101" pitchFamily="49" charset="-122"/>
              </a:rPr>
              <a:t>时代的代言人</a:t>
            </a:r>
            <a:r>
              <a:rPr lang="zh-CN" altLang="en-US" sz="2800" b="1">
                <a:latin typeface="楷体" panose="02010609060101010101" pitchFamily="49" charset="-122"/>
                <a:ea typeface="楷体" panose="02010609060101010101" pitchFamily="49" charset="-122"/>
              </a:rPr>
              <a:t>。</a:t>
            </a:r>
          </a:p>
        </p:txBody>
      </p:sp>
      <p:grpSp>
        <p:nvGrpSpPr>
          <p:cNvPr id="40963" name="组合 7">
            <a:extLst>
              <a:ext uri="{FF2B5EF4-FFF2-40B4-BE49-F238E27FC236}">
                <a16:creationId xmlns:a16="http://schemas.microsoft.com/office/drawing/2014/main" xmlns="" id="{3BF18377-2FDE-4BC7-91A5-DF06C35BBDD2}"/>
              </a:ext>
            </a:extLst>
          </p:cNvPr>
          <p:cNvGrpSpPr>
            <a:grpSpLocks/>
          </p:cNvGrpSpPr>
          <p:nvPr/>
        </p:nvGrpSpPr>
        <p:grpSpPr bwMode="auto">
          <a:xfrm>
            <a:off x="28575" y="-3175"/>
            <a:ext cx="2006600" cy="522288"/>
            <a:chOff x="70" y="-63"/>
            <a:chExt cx="3160" cy="822"/>
          </a:xfrm>
        </p:grpSpPr>
        <p:sp>
          <p:nvSpPr>
            <p:cNvPr id="40964" name="文本框 6">
              <a:extLst>
                <a:ext uri="{FF2B5EF4-FFF2-40B4-BE49-F238E27FC236}">
                  <a16:creationId xmlns:a16="http://schemas.microsoft.com/office/drawing/2014/main" xmlns="" id="{505740CF-ECA1-4C8A-8410-4442F617BDDA}"/>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合作探究</a:t>
              </a:r>
            </a:p>
          </p:txBody>
        </p:sp>
        <p:cxnSp>
          <p:nvCxnSpPr>
            <p:cNvPr id="17" name="直线连接符 9">
              <a:extLst>
                <a:ext uri="{FF2B5EF4-FFF2-40B4-BE49-F238E27FC236}">
                  <a16:creationId xmlns:a16="http://schemas.microsoft.com/office/drawing/2014/main" xmlns="" id="{229583EC-0BFF-4E75-9202-0F4DC62AEE94}"/>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8" name="菱形 17">
              <a:extLst>
                <a:ext uri="{FF2B5EF4-FFF2-40B4-BE49-F238E27FC236}">
                  <a16:creationId xmlns:a16="http://schemas.microsoft.com/office/drawing/2014/main" xmlns="" id="{6D8E1946-A098-448E-ADD1-ED5DEDA4907E}"/>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4F76E1B-F236-4380-BD48-79496AA7E95E}"/>
              </a:ext>
            </a:extLst>
          </p:cNvPr>
          <p:cNvSpPr>
            <a:spLocks noChangeArrowheads="1"/>
          </p:cNvSpPr>
          <p:nvPr/>
        </p:nvSpPr>
        <p:spPr bwMode="auto">
          <a:xfrm>
            <a:off x="500063" y="2700338"/>
            <a:ext cx="82073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作者采用</a:t>
            </a:r>
            <a:r>
              <a:rPr lang="zh-CN" altLang="en-US" sz="2800" b="1">
                <a:solidFill>
                  <a:srgbClr val="FF0000"/>
                </a:solidFill>
                <a:latin typeface="楷体" panose="02010609060101010101" pitchFamily="49" charset="-122"/>
                <a:ea typeface="楷体" panose="02010609060101010101" pitchFamily="49" charset="-122"/>
              </a:rPr>
              <a:t>欲扬先抑</a:t>
            </a:r>
            <a:r>
              <a:rPr lang="zh-CN" altLang="en-US" sz="2800" b="1">
                <a:latin typeface="楷体" panose="02010609060101010101" pitchFamily="49" charset="-122"/>
                <a:ea typeface="楷体" panose="02010609060101010101" pitchFamily="49" charset="-122"/>
              </a:rPr>
              <a:t>的写作手法，前面写托尔斯泰平庸甚至丑陋的外表，是为了后面</a:t>
            </a:r>
            <a:r>
              <a:rPr lang="zh-CN" altLang="en-US" sz="2800" b="1">
                <a:solidFill>
                  <a:srgbClr val="FF0000"/>
                </a:solidFill>
                <a:latin typeface="楷体" panose="02010609060101010101" pitchFamily="49" charset="-122"/>
                <a:ea typeface="楷体" panose="02010609060101010101" pitchFamily="49" charset="-122"/>
              </a:rPr>
              <a:t>反衬</a:t>
            </a:r>
            <a:r>
              <a:rPr lang="zh-CN" altLang="en-US" sz="2800" b="1">
                <a:latin typeface="楷体" panose="02010609060101010101" pitchFamily="49" charset="-122"/>
                <a:ea typeface="楷体" panose="02010609060101010101" pitchFamily="49" charset="-122"/>
              </a:rPr>
              <a:t>他灵魂的高贵。通过这种</a:t>
            </a:r>
            <a:r>
              <a:rPr lang="zh-CN" altLang="en-US" sz="2800" b="1">
                <a:solidFill>
                  <a:srgbClr val="FF0000"/>
                </a:solidFill>
                <a:latin typeface="楷体" panose="02010609060101010101" pitchFamily="49" charset="-122"/>
                <a:ea typeface="楷体" panose="02010609060101010101" pitchFamily="49" charset="-122"/>
              </a:rPr>
              <a:t>反差</a:t>
            </a:r>
            <a:r>
              <a:rPr lang="zh-CN" altLang="en-US" sz="2800" b="1">
                <a:latin typeface="楷体" panose="02010609060101010101" pitchFamily="49" charset="-122"/>
                <a:ea typeface="楷体" panose="02010609060101010101" pitchFamily="49" charset="-122"/>
              </a:rPr>
              <a:t>来制造文章内部的</a:t>
            </a:r>
            <a:r>
              <a:rPr lang="zh-CN" altLang="en-US" sz="2800" b="1">
                <a:solidFill>
                  <a:srgbClr val="FF0000"/>
                </a:solidFill>
                <a:latin typeface="楷体" panose="02010609060101010101" pitchFamily="49" charset="-122"/>
                <a:ea typeface="楷体" panose="02010609060101010101" pitchFamily="49" charset="-122"/>
              </a:rPr>
              <a:t>张力</a:t>
            </a:r>
            <a:r>
              <a:rPr lang="zh-CN" altLang="en-US" sz="2800" b="1">
                <a:latin typeface="楷体" panose="02010609060101010101" pitchFamily="49" charset="-122"/>
                <a:ea typeface="楷体" panose="02010609060101010101" pitchFamily="49" charset="-122"/>
              </a:rPr>
              <a:t>，给读者留下深刻的印象。</a:t>
            </a:r>
          </a:p>
        </p:txBody>
      </p:sp>
      <p:grpSp>
        <p:nvGrpSpPr>
          <p:cNvPr id="41986" name="组合 7">
            <a:extLst>
              <a:ext uri="{FF2B5EF4-FFF2-40B4-BE49-F238E27FC236}">
                <a16:creationId xmlns:a16="http://schemas.microsoft.com/office/drawing/2014/main" xmlns="" id="{0EE9C989-647F-43DC-B755-991C69AD23A5}"/>
              </a:ext>
            </a:extLst>
          </p:cNvPr>
          <p:cNvGrpSpPr>
            <a:grpSpLocks/>
          </p:cNvGrpSpPr>
          <p:nvPr/>
        </p:nvGrpSpPr>
        <p:grpSpPr bwMode="auto">
          <a:xfrm>
            <a:off x="28575" y="-3175"/>
            <a:ext cx="2006600" cy="522288"/>
            <a:chOff x="70" y="-63"/>
            <a:chExt cx="3160" cy="822"/>
          </a:xfrm>
        </p:grpSpPr>
        <p:sp>
          <p:nvSpPr>
            <p:cNvPr id="41987" name="文本框 6">
              <a:extLst>
                <a:ext uri="{FF2B5EF4-FFF2-40B4-BE49-F238E27FC236}">
                  <a16:creationId xmlns:a16="http://schemas.microsoft.com/office/drawing/2014/main" xmlns="" id="{C9632D3F-BC3C-4D26-9EAF-826720705E22}"/>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合作探究</a:t>
              </a:r>
            </a:p>
          </p:txBody>
        </p:sp>
        <p:cxnSp>
          <p:nvCxnSpPr>
            <p:cNvPr id="9" name="直线连接符 9">
              <a:extLst>
                <a:ext uri="{FF2B5EF4-FFF2-40B4-BE49-F238E27FC236}">
                  <a16:creationId xmlns:a16="http://schemas.microsoft.com/office/drawing/2014/main" xmlns="" id="{927ABA07-81C8-48BA-802C-16B7EFD10D3C}"/>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a16="http://schemas.microsoft.com/office/drawing/2014/main" xmlns="" id="{830FBFF8-A2D4-4DCB-9711-DF1D7499BCA9}"/>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 name="矩形 2">
            <a:extLst>
              <a:ext uri="{FF2B5EF4-FFF2-40B4-BE49-F238E27FC236}">
                <a16:creationId xmlns:a16="http://schemas.microsoft.com/office/drawing/2014/main" xmlns="" id="{641FB3F9-B74E-42DF-BE1B-67C2B60532FE}"/>
              </a:ext>
            </a:extLst>
          </p:cNvPr>
          <p:cNvSpPr>
            <a:spLocks noChangeArrowheads="1"/>
          </p:cNvSpPr>
          <p:nvPr/>
        </p:nvSpPr>
        <p:spPr bwMode="auto">
          <a:xfrm>
            <a:off x="500063" y="755650"/>
            <a:ext cx="82073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宋体" panose="02010600030101010101" pitchFamily="2" charset="-122"/>
              </a:rPr>
              <a:t>    作者在课文前半部分极力描写托尔斯泰平庸甚至丑陋的外貌，但联系全文看，读者仍能感觉到这位文豪的不凡之处。这是为什么？这对塑造人物形象有何作用？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a:extLst>
              <a:ext uri="{FF2B5EF4-FFF2-40B4-BE49-F238E27FC236}">
                <a16:creationId xmlns:a16="http://schemas.microsoft.com/office/drawing/2014/main" xmlns="" id="{15A628B0-6C17-490A-B530-C08DBC1B278C}"/>
              </a:ext>
            </a:extLst>
          </p:cNvPr>
          <p:cNvSpPr txBox="1">
            <a:spLocks noChangeArrowheads="1"/>
          </p:cNvSpPr>
          <p:nvPr/>
        </p:nvSpPr>
        <p:spPr bwMode="auto">
          <a:xfrm>
            <a:off x="368300" y="2413000"/>
            <a:ext cx="84074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a:latin typeface="楷体" panose="02010609060101010101" pitchFamily="49" charset="-122"/>
                <a:ea typeface="楷体" panose="02010609060101010101" pitchFamily="49" charset="-122"/>
              </a:rPr>
              <a:t> </a:t>
            </a:r>
            <a:r>
              <a:rPr lang="zh-CN" altLang="zh-CN" sz="2800" b="1">
                <a:latin typeface="楷体" panose="02010609060101010101" pitchFamily="49" charset="-122"/>
                <a:ea typeface="楷体" panose="02010609060101010101" pitchFamily="49" charset="-122"/>
              </a:rPr>
              <a:t>并不矛盾。托尔斯泰</a:t>
            </a:r>
            <a:r>
              <a:rPr lang="zh-CN" altLang="zh-CN" sz="2800" b="1">
                <a:solidFill>
                  <a:srgbClr val="FF0000"/>
                </a:solidFill>
                <a:latin typeface="楷体" panose="02010609060101010101" pitchFamily="49" charset="-122"/>
                <a:ea typeface="楷体" panose="02010609060101010101" pitchFamily="49" charset="-122"/>
              </a:rPr>
              <a:t>看透</a:t>
            </a:r>
            <a:r>
              <a:rPr lang="zh-CN" altLang="zh-CN" sz="2800" b="1">
                <a:latin typeface="楷体" panose="02010609060101010101" pitchFamily="49" charset="-122"/>
                <a:ea typeface="楷体" panose="02010609060101010101" pitchFamily="49" charset="-122"/>
              </a:rPr>
              <a:t>了暴政、丑恶、虚伪和苦难</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也</a:t>
            </a:r>
            <a:r>
              <a:rPr lang="zh-CN" altLang="zh-CN" sz="2800" b="1">
                <a:solidFill>
                  <a:srgbClr val="FF0000"/>
                </a:solidFill>
                <a:latin typeface="楷体" panose="02010609060101010101" pitchFamily="49" charset="-122"/>
                <a:ea typeface="楷体" panose="02010609060101010101" pitchFamily="49" charset="-122"/>
              </a:rPr>
              <a:t>看清</a:t>
            </a:r>
            <a:r>
              <a:rPr lang="zh-CN" altLang="zh-CN" sz="2800" b="1">
                <a:latin typeface="楷体" panose="02010609060101010101" pitchFamily="49" charset="-122"/>
                <a:ea typeface="楷体" panose="02010609060101010101" pitchFamily="49" charset="-122"/>
              </a:rPr>
              <a:t>了造成人间种种罪恶的原因</a:t>
            </a:r>
            <a:r>
              <a:rPr lang="zh-CN" altLang="en-US" sz="2800" b="1">
                <a:latin typeface="楷体" panose="02010609060101010101" pitchFamily="49" charset="-122"/>
                <a:ea typeface="楷体" panose="02010609060101010101" pitchFamily="49" charset="-122"/>
              </a:rPr>
              <a:t>。他</a:t>
            </a:r>
            <a:r>
              <a:rPr lang="zh-CN" altLang="zh-CN" sz="2800" b="1">
                <a:latin typeface="楷体" panose="02010609060101010101" pitchFamily="49" charset="-122"/>
                <a:ea typeface="楷体" panose="02010609060101010101" pitchFamily="49" charset="-122"/>
              </a:rPr>
              <a:t>尽自己毕生努力去改变它</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却总是</a:t>
            </a:r>
            <a:r>
              <a:rPr lang="zh-CN" altLang="zh-CN" sz="2800" b="1">
                <a:solidFill>
                  <a:srgbClr val="FF0000"/>
                </a:solidFill>
                <a:latin typeface="楷体" panose="02010609060101010101" pitchFamily="49" charset="-122"/>
                <a:ea typeface="楷体" panose="02010609060101010101" pitchFamily="49" charset="-122"/>
              </a:rPr>
              <a:t>事与愿违</a:t>
            </a:r>
            <a:r>
              <a:rPr lang="zh-CN" altLang="zh-CN" sz="2800" b="1">
                <a:latin typeface="楷体" panose="02010609060101010101" pitchFamily="49" charset="-122"/>
                <a:ea typeface="楷体" panose="02010609060101010101" pitchFamily="49" charset="-122"/>
              </a:rPr>
              <a:t>。晚年的托尔斯泰厌弃贵族生活</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决然放弃财产</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以至于和家人产生矛盾</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最后毅然离家出走</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客死途中。</a:t>
            </a:r>
            <a:endParaRPr lang="zh-CN" altLang="en-US" sz="2800" b="1">
              <a:solidFill>
                <a:srgbClr val="FF0000"/>
              </a:solidFill>
              <a:latin typeface="楷体" panose="02010609060101010101" pitchFamily="49" charset="-122"/>
              <a:ea typeface="楷体" panose="02010609060101010101" pitchFamily="49" charset="-122"/>
            </a:endParaRPr>
          </a:p>
        </p:txBody>
      </p:sp>
      <p:grpSp>
        <p:nvGrpSpPr>
          <p:cNvPr id="43010" name="组合 7">
            <a:extLst>
              <a:ext uri="{FF2B5EF4-FFF2-40B4-BE49-F238E27FC236}">
                <a16:creationId xmlns:a16="http://schemas.microsoft.com/office/drawing/2014/main" xmlns="" id="{5098D734-C374-4623-B8F8-B43304D25838}"/>
              </a:ext>
            </a:extLst>
          </p:cNvPr>
          <p:cNvGrpSpPr>
            <a:grpSpLocks/>
          </p:cNvGrpSpPr>
          <p:nvPr/>
        </p:nvGrpSpPr>
        <p:grpSpPr bwMode="auto">
          <a:xfrm>
            <a:off x="28575" y="-3175"/>
            <a:ext cx="2006600" cy="522288"/>
            <a:chOff x="70" y="-63"/>
            <a:chExt cx="3160" cy="822"/>
          </a:xfrm>
        </p:grpSpPr>
        <p:sp>
          <p:nvSpPr>
            <p:cNvPr id="43011" name="文本框 6">
              <a:extLst>
                <a:ext uri="{FF2B5EF4-FFF2-40B4-BE49-F238E27FC236}">
                  <a16:creationId xmlns:a16="http://schemas.microsoft.com/office/drawing/2014/main" xmlns="" id="{AC798F94-603C-4968-92BF-A36B76B04BF9}"/>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合作探究</a:t>
              </a:r>
            </a:p>
          </p:txBody>
        </p:sp>
        <p:cxnSp>
          <p:nvCxnSpPr>
            <p:cNvPr id="9" name="直线连接符 9">
              <a:extLst>
                <a:ext uri="{FF2B5EF4-FFF2-40B4-BE49-F238E27FC236}">
                  <a16:creationId xmlns:a16="http://schemas.microsoft.com/office/drawing/2014/main" xmlns="" id="{CDEC6842-6785-43C7-B51C-6B7D4D46C201}"/>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a16="http://schemas.microsoft.com/office/drawing/2014/main" xmlns="" id="{ED906A30-16F9-4064-904A-3D3187456A98}"/>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 name="矩形 2">
            <a:extLst>
              <a:ext uri="{FF2B5EF4-FFF2-40B4-BE49-F238E27FC236}">
                <a16:creationId xmlns:a16="http://schemas.microsoft.com/office/drawing/2014/main" xmlns="" id="{2636154D-BFEF-44EB-BFB7-72D18762AFF6}"/>
              </a:ext>
            </a:extLst>
          </p:cNvPr>
          <p:cNvSpPr>
            <a:spLocks noChangeArrowheads="1"/>
          </p:cNvSpPr>
          <p:nvPr/>
        </p:nvSpPr>
        <p:spPr bwMode="auto">
          <a:xfrm>
            <a:off x="368300" y="590550"/>
            <a:ext cx="84074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宋体" panose="02010600030101010101" pitchFamily="2" charset="-122"/>
              </a:rPr>
              <a:t>    课文一方面说托尔斯泰“可以任意支配整个世界及其知识财富”，可见他是幸福的；但另一方面又说他得不到“属于自己的那一份幸福”，这是否矛盾？谈谈你的理解。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5">
            <a:extLst>
              <a:ext uri="{FF2B5EF4-FFF2-40B4-BE49-F238E27FC236}">
                <a16:creationId xmlns:a16="http://schemas.microsoft.com/office/drawing/2014/main" xmlns="" id="{0CA0D48C-17B4-4DBE-8EE6-3CC62592E389}"/>
              </a:ext>
            </a:extLst>
          </p:cNvPr>
          <p:cNvSpPr txBox="1">
            <a:spLocks noChangeArrowheads="1"/>
          </p:cNvSpPr>
          <p:nvPr/>
        </p:nvSpPr>
        <p:spPr bwMode="auto">
          <a:xfrm>
            <a:off x="395288" y="1276350"/>
            <a:ext cx="8424862"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本文是茨威格传记作品《三作家》中可以独立成篇的一节。作者</a:t>
            </a:r>
            <a:r>
              <a:rPr lang="zh-CN" altLang="en-US" sz="2800" b="1" dirty="0">
                <a:latin typeface="楷体" panose="02010609060101010101" pitchFamily="49" charset="-122"/>
                <a:ea typeface="楷体" panose="02010609060101010101" pitchFamily="49" charset="-122"/>
              </a:rPr>
              <a:t>运用大量的比喻和夸张手法力透纸背又妙趣横生地描绘了托尔斯泰的肖像，既展示了他独特的外貌特征，又揭示了他深邃的精神世界，还表达了作者对他的无限崇敬和赞美之情。</a:t>
            </a:r>
          </a:p>
        </p:txBody>
      </p:sp>
      <p:grpSp>
        <p:nvGrpSpPr>
          <p:cNvPr id="44034" name="组合 1">
            <a:extLst>
              <a:ext uri="{FF2B5EF4-FFF2-40B4-BE49-F238E27FC236}">
                <a16:creationId xmlns:a16="http://schemas.microsoft.com/office/drawing/2014/main" xmlns="" id="{CEFDDDE6-1C53-4EF2-854E-B531C39486DA}"/>
              </a:ext>
            </a:extLst>
          </p:cNvPr>
          <p:cNvGrpSpPr>
            <a:grpSpLocks/>
          </p:cNvGrpSpPr>
          <p:nvPr/>
        </p:nvGrpSpPr>
        <p:grpSpPr bwMode="auto">
          <a:xfrm>
            <a:off x="3700463" y="565150"/>
            <a:ext cx="1743075" cy="566738"/>
            <a:chOff x="3333750" y="598488"/>
            <a:chExt cx="1743075" cy="566737"/>
          </a:xfrm>
        </p:grpSpPr>
        <p:sp>
          <p:nvSpPr>
            <p:cNvPr id="20" name="圆角矩形 19">
              <a:extLst>
                <a:ext uri="{FF2B5EF4-FFF2-40B4-BE49-F238E27FC236}">
                  <a16:creationId xmlns:a16="http://schemas.microsoft.com/office/drawing/2014/main" xmlns="" id="{7B0AD6E1-E556-408B-B61F-AB5CAAE5A715}"/>
                </a:ext>
              </a:extLst>
            </p:cNvPr>
            <p:cNvSpPr/>
            <p:nvPr/>
          </p:nvSpPr>
          <p:spPr>
            <a:xfrm rot="555800">
              <a:off x="4602162"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a:extLst>
                <a:ext uri="{FF2B5EF4-FFF2-40B4-BE49-F238E27FC236}">
                  <a16:creationId xmlns:a16="http://schemas.microsoft.com/office/drawing/2014/main" xmlns="" id="{F2C18906-5E20-430F-A313-2CC10DA30D82}"/>
                </a:ext>
              </a:extLst>
            </p:cNvPr>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a:extLst>
                <a:ext uri="{FF2B5EF4-FFF2-40B4-BE49-F238E27FC236}">
                  <a16:creationId xmlns:a16="http://schemas.microsoft.com/office/drawing/2014/main" xmlns="" id="{B780FB40-536C-47F3-A71F-3AEE6492754E}"/>
                </a:ext>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a:extLst>
                <a:ext uri="{FF2B5EF4-FFF2-40B4-BE49-F238E27FC236}">
                  <a16:creationId xmlns:a16="http://schemas.microsoft.com/office/drawing/2014/main" xmlns="" id="{002BB390-5C90-4F47-A25F-8B4D456667DC}"/>
                </a:ext>
              </a:extLst>
            </p:cNvPr>
            <p:cNvSpPr/>
            <p:nvPr/>
          </p:nvSpPr>
          <p:spPr>
            <a:xfrm rot="21148334">
              <a:off x="3368675"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4039" name="矩形 1">
              <a:extLst>
                <a:ext uri="{FF2B5EF4-FFF2-40B4-BE49-F238E27FC236}">
                  <a16:creationId xmlns:a16="http://schemas.microsoft.com/office/drawing/2014/main" xmlns="" id="{FF30680F-342A-48F2-896F-1A318ED57FC9}"/>
                </a:ext>
              </a:extLst>
            </p:cNvPr>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概括主题</a:t>
              </a:r>
            </a:p>
          </p:txBody>
        </p:sp>
      </p:grpSp>
      <p:grpSp>
        <p:nvGrpSpPr>
          <p:cNvPr id="44040" name="组合 13">
            <a:extLst>
              <a:ext uri="{FF2B5EF4-FFF2-40B4-BE49-F238E27FC236}">
                <a16:creationId xmlns:a16="http://schemas.microsoft.com/office/drawing/2014/main" xmlns="" id="{625DEFE0-60CC-4D7E-A5DB-096F0A1F4F54}"/>
              </a:ext>
            </a:extLst>
          </p:cNvPr>
          <p:cNvGrpSpPr>
            <a:grpSpLocks/>
          </p:cNvGrpSpPr>
          <p:nvPr/>
        </p:nvGrpSpPr>
        <p:grpSpPr bwMode="auto">
          <a:xfrm>
            <a:off x="28575" y="-20638"/>
            <a:ext cx="2006600" cy="522288"/>
            <a:chOff x="70" y="-63"/>
            <a:chExt cx="3160" cy="822"/>
          </a:xfrm>
        </p:grpSpPr>
        <p:sp>
          <p:nvSpPr>
            <p:cNvPr id="44041" name="文本框 6">
              <a:extLst>
                <a:ext uri="{FF2B5EF4-FFF2-40B4-BE49-F238E27FC236}">
                  <a16:creationId xmlns:a16="http://schemas.microsoft.com/office/drawing/2014/main" xmlns="" id="{EDF81652-797A-433F-97F3-F723CCE04A88}"/>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课堂小结</a:t>
              </a:r>
            </a:p>
          </p:txBody>
        </p:sp>
        <p:cxnSp>
          <p:nvCxnSpPr>
            <p:cNvPr id="15" name="直线连接符 9">
              <a:extLst>
                <a:ext uri="{FF2B5EF4-FFF2-40B4-BE49-F238E27FC236}">
                  <a16:creationId xmlns:a16="http://schemas.microsoft.com/office/drawing/2014/main" xmlns="" id="{EBA183D8-E118-4E1D-9559-349C61D327D5}"/>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a:extLst>
                <a:ext uri="{FF2B5EF4-FFF2-40B4-BE49-F238E27FC236}">
                  <a16:creationId xmlns:a16="http://schemas.microsoft.com/office/drawing/2014/main" xmlns="" id="{93D77AFC-F64C-4C73-B260-D2A948F2089C}"/>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组合 2">
            <a:extLst>
              <a:ext uri="{FF2B5EF4-FFF2-40B4-BE49-F238E27FC236}">
                <a16:creationId xmlns:a16="http://schemas.microsoft.com/office/drawing/2014/main" xmlns="" id="{3E507565-33F9-4E64-A80E-94FE584135B2}"/>
              </a:ext>
            </a:extLst>
          </p:cNvPr>
          <p:cNvGrpSpPr>
            <a:grpSpLocks/>
          </p:cNvGrpSpPr>
          <p:nvPr/>
        </p:nvGrpSpPr>
        <p:grpSpPr bwMode="auto">
          <a:xfrm>
            <a:off x="3700463" y="555625"/>
            <a:ext cx="1743075" cy="566738"/>
            <a:chOff x="3333750" y="598488"/>
            <a:chExt cx="1743075" cy="566737"/>
          </a:xfrm>
        </p:grpSpPr>
        <p:sp>
          <p:nvSpPr>
            <p:cNvPr id="20" name="圆角矩形 19">
              <a:extLst>
                <a:ext uri="{FF2B5EF4-FFF2-40B4-BE49-F238E27FC236}">
                  <a16:creationId xmlns:a16="http://schemas.microsoft.com/office/drawing/2014/main" xmlns="" id="{C3ADA65A-5291-4120-9F5C-BFA89B6B6DC5}"/>
                </a:ext>
              </a:extLst>
            </p:cNvPr>
            <p:cNvSpPr/>
            <p:nvPr/>
          </p:nvSpPr>
          <p:spPr>
            <a:xfrm rot="555800">
              <a:off x="4602162"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a:extLst>
                <a:ext uri="{FF2B5EF4-FFF2-40B4-BE49-F238E27FC236}">
                  <a16:creationId xmlns:a16="http://schemas.microsoft.com/office/drawing/2014/main" xmlns="" id="{FEF1B5A8-5A04-4DF7-8808-5FFDFB799E60}"/>
                </a:ext>
              </a:extLst>
            </p:cNvPr>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a:extLst>
                <a:ext uri="{FF2B5EF4-FFF2-40B4-BE49-F238E27FC236}">
                  <a16:creationId xmlns:a16="http://schemas.microsoft.com/office/drawing/2014/main" xmlns="" id="{DC9C0D59-7F03-41A7-A19D-DA4BDC1FC4E7}"/>
                </a:ext>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a:extLst>
                <a:ext uri="{FF2B5EF4-FFF2-40B4-BE49-F238E27FC236}">
                  <a16:creationId xmlns:a16="http://schemas.microsoft.com/office/drawing/2014/main" xmlns="" id="{741EDECA-5238-430C-8408-B2C3AB82469B}"/>
                </a:ext>
              </a:extLst>
            </p:cNvPr>
            <p:cNvSpPr/>
            <p:nvPr/>
          </p:nvSpPr>
          <p:spPr>
            <a:xfrm rot="21148334">
              <a:off x="3368675"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5062" name="矩形 1">
              <a:extLst>
                <a:ext uri="{FF2B5EF4-FFF2-40B4-BE49-F238E27FC236}">
                  <a16:creationId xmlns:a16="http://schemas.microsoft.com/office/drawing/2014/main" xmlns="" id="{AED3A418-F410-4A83-8D15-A681EE90C045}"/>
                </a:ext>
              </a:extLst>
            </p:cNvPr>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学后感悟</a:t>
              </a:r>
            </a:p>
          </p:txBody>
        </p:sp>
      </p:grpSp>
      <p:sp>
        <p:nvSpPr>
          <p:cNvPr id="13" name="矩形 12">
            <a:extLst>
              <a:ext uri="{FF2B5EF4-FFF2-40B4-BE49-F238E27FC236}">
                <a16:creationId xmlns:a16="http://schemas.microsoft.com/office/drawing/2014/main" xmlns="" id="{AFAFE973-FA25-4ECC-931C-DEDF2973472A}"/>
              </a:ext>
            </a:extLst>
          </p:cNvPr>
          <p:cNvSpPr>
            <a:spLocks noChangeArrowheads="1"/>
          </p:cNvSpPr>
          <p:nvPr/>
        </p:nvSpPr>
        <p:spPr bwMode="auto">
          <a:xfrm>
            <a:off x="179388" y="1355725"/>
            <a:ext cx="8524875"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5397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我们不论是认识一个人</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还是认识一种事物</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不能仅凭外在</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而要通过内在去判断其美丑。外在美是暂时的</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经不起岁月的考验</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而内在美却是永恒的</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永远散发着迷人的光彩。</a:t>
            </a:r>
            <a:endParaRPr lang="zh-CN" altLang="en-US" sz="2800" b="1" dirty="0">
              <a:solidFill>
                <a:srgbClr val="0000FF"/>
              </a:solidFill>
              <a:latin typeface="楷体" panose="02010609060101010101" pitchFamily="49" charset="-122"/>
              <a:ea typeface="楷体" panose="02010609060101010101" pitchFamily="49" charset="-122"/>
            </a:endParaRPr>
          </a:p>
        </p:txBody>
      </p:sp>
      <p:grpSp>
        <p:nvGrpSpPr>
          <p:cNvPr id="45064" name="组合 13">
            <a:extLst>
              <a:ext uri="{FF2B5EF4-FFF2-40B4-BE49-F238E27FC236}">
                <a16:creationId xmlns:a16="http://schemas.microsoft.com/office/drawing/2014/main" xmlns="" id="{FE77D432-B6E3-4C70-8945-40093DFC0ABE}"/>
              </a:ext>
            </a:extLst>
          </p:cNvPr>
          <p:cNvGrpSpPr>
            <a:grpSpLocks/>
          </p:cNvGrpSpPr>
          <p:nvPr/>
        </p:nvGrpSpPr>
        <p:grpSpPr bwMode="auto">
          <a:xfrm>
            <a:off x="28575" y="-20638"/>
            <a:ext cx="2006600" cy="522288"/>
            <a:chOff x="70" y="-63"/>
            <a:chExt cx="3160" cy="822"/>
          </a:xfrm>
        </p:grpSpPr>
        <p:sp>
          <p:nvSpPr>
            <p:cNvPr id="45065" name="文本框 6">
              <a:extLst>
                <a:ext uri="{FF2B5EF4-FFF2-40B4-BE49-F238E27FC236}">
                  <a16:creationId xmlns:a16="http://schemas.microsoft.com/office/drawing/2014/main" xmlns="" id="{36BEA4FC-0EE2-4F08-81E8-2E3F82FF4944}"/>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课堂小结</a:t>
              </a:r>
            </a:p>
          </p:txBody>
        </p:sp>
        <p:cxnSp>
          <p:nvCxnSpPr>
            <p:cNvPr id="18" name="直线连接符 9">
              <a:extLst>
                <a:ext uri="{FF2B5EF4-FFF2-40B4-BE49-F238E27FC236}">
                  <a16:creationId xmlns:a16="http://schemas.microsoft.com/office/drawing/2014/main" xmlns="" id="{03A8B6A6-EFB0-43AA-969F-A687EA805528}"/>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a:extLst>
                <a:ext uri="{FF2B5EF4-FFF2-40B4-BE49-F238E27FC236}">
                  <a16:creationId xmlns:a16="http://schemas.microsoft.com/office/drawing/2014/main" xmlns="" id="{4AA073C2-7A4E-4EB7-8C55-37BD2AB4526F}"/>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a:extLst>
              <a:ext uri="{FF2B5EF4-FFF2-40B4-BE49-F238E27FC236}">
                <a16:creationId xmlns:a16="http://schemas.microsoft.com/office/drawing/2014/main" xmlns="" id="{C735435E-0CB9-44B5-A1B9-F787E482997B}"/>
              </a:ext>
            </a:extLst>
          </p:cNvPr>
          <p:cNvSpPr txBox="1">
            <a:spLocks noChangeArrowheads="1"/>
          </p:cNvSpPr>
          <p:nvPr/>
        </p:nvSpPr>
        <p:spPr bwMode="auto">
          <a:xfrm>
            <a:off x="323850" y="1135063"/>
            <a:ext cx="8569325" cy="345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30000"/>
              </a:lnSpc>
            </a:pPr>
            <a:r>
              <a:rPr lang="zh-CN" altLang="zh-CN" sz="2800" b="1" dirty="0">
                <a:latin typeface="楷体" panose="02010609060101010101" pitchFamily="49" charset="-122"/>
                <a:ea typeface="楷体" panose="02010609060101010101" pitchFamily="49" charset="-122"/>
              </a:rPr>
              <a:t>1.整体感知课文内容</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把握作者描绘的列夫·托尔斯泰的眼睛的特点。</a:t>
            </a:r>
            <a:r>
              <a:rPr lang="zh-CN" altLang="en-US"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重点</a:t>
            </a:r>
            <a:r>
              <a:rPr lang="zh-CN" altLang="en-US" sz="2800" b="1" dirty="0">
                <a:solidFill>
                  <a:srgbClr val="FF0000"/>
                </a:solidFill>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a:p>
            <a:pPr eaLnBrk="0" hangingPunct="0">
              <a:lnSpc>
                <a:spcPct val="130000"/>
              </a:lnSpc>
            </a:pPr>
            <a:r>
              <a:rPr lang="zh-CN" altLang="zh-CN" sz="2800" b="1" dirty="0">
                <a:latin typeface="楷体" panose="02010609060101010101" pitchFamily="49" charset="-122"/>
                <a:ea typeface="楷体" panose="02010609060101010101" pitchFamily="49" charset="-122"/>
              </a:rPr>
              <a:t>2.整体把握作者的思路</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体会先抑后扬的写作手法</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分析重点语句</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体会文中蕴含的思想感情。</a:t>
            </a:r>
            <a:r>
              <a:rPr lang="zh-CN" altLang="en-US"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难点</a:t>
            </a:r>
            <a:r>
              <a:rPr lang="zh-CN" altLang="en-US"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a:p>
            <a:pPr eaLnBrk="0" hangingPunct="0">
              <a:lnSpc>
                <a:spcPct val="130000"/>
              </a:lnSpc>
            </a:pPr>
            <a:r>
              <a:rPr lang="zh-CN" altLang="zh-CN" sz="2800" b="1" dirty="0">
                <a:latin typeface="楷体" panose="02010609060101010101" pitchFamily="49" charset="-122"/>
                <a:ea typeface="楷体" panose="02010609060101010101" pitchFamily="49" charset="-122"/>
              </a:rPr>
              <a:t>3.揣摩精彩的语句</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品味修辞手法的表达效果</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感受课文典雅优美、酣畅淋漓的语言风格。</a:t>
            </a:r>
            <a:r>
              <a:rPr lang="zh-CN" altLang="en-US" sz="2800" b="1" dirty="0">
                <a:solidFill>
                  <a:srgbClr val="FF0000"/>
                </a:solidFill>
                <a:latin typeface="楷体" panose="02010609060101010101" pitchFamily="49" charset="-122"/>
                <a:ea typeface="楷体" panose="02010609060101010101" pitchFamily="49" charset="-122"/>
              </a:rPr>
              <a:t>（素养）</a:t>
            </a:r>
            <a:endParaRPr lang="zh-CN" altLang="zh-CN" sz="2800" b="1" dirty="0">
              <a:solidFill>
                <a:srgbClr val="FF0000"/>
              </a:solidFill>
              <a:latin typeface="楷体" panose="02010609060101010101" pitchFamily="49" charset="-122"/>
              <a:ea typeface="楷体" panose="02010609060101010101" pitchFamily="49" charset="-122"/>
            </a:endParaRPr>
          </a:p>
        </p:txBody>
      </p:sp>
      <p:grpSp>
        <p:nvGrpSpPr>
          <p:cNvPr id="7170" name="组合 5">
            <a:extLst>
              <a:ext uri="{FF2B5EF4-FFF2-40B4-BE49-F238E27FC236}">
                <a16:creationId xmlns:a16="http://schemas.microsoft.com/office/drawing/2014/main" xmlns="" id="{C87A79A1-1D15-4128-8180-E9D97E6E8D47}"/>
              </a:ext>
            </a:extLst>
          </p:cNvPr>
          <p:cNvGrpSpPr>
            <a:grpSpLocks/>
          </p:cNvGrpSpPr>
          <p:nvPr/>
        </p:nvGrpSpPr>
        <p:grpSpPr bwMode="auto">
          <a:xfrm>
            <a:off x="179388" y="123825"/>
            <a:ext cx="1630362" cy="400050"/>
            <a:chOff x="160049" y="525491"/>
            <a:chExt cx="1629583" cy="400170"/>
          </a:xfrm>
        </p:grpSpPr>
        <p:pic>
          <p:nvPicPr>
            <p:cNvPr id="7171" name="图片 9">
              <a:extLst>
                <a:ext uri="{FF2B5EF4-FFF2-40B4-BE49-F238E27FC236}">
                  <a16:creationId xmlns:a16="http://schemas.microsoft.com/office/drawing/2014/main" xmlns="" id="{004E2216-E196-4AE6-9613-91B55BFDB9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49" y="536607"/>
              <a:ext cx="1629583" cy="3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文本框 11">
              <a:extLst>
                <a:ext uri="{FF2B5EF4-FFF2-40B4-BE49-F238E27FC236}">
                  <a16:creationId xmlns:a16="http://schemas.microsoft.com/office/drawing/2014/main" xmlns="" id="{EBBCF8A4-9637-4E68-9DF7-CE516BDC34C9}"/>
                </a:ext>
              </a:extLst>
            </p:cNvPr>
            <p:cNvSpPr txBox="1">
              <a:spLocks noChangeArrowheads="1"/>
            </p:cNvSpPr>
            <p:nvPr/>
          </p:nvSpPr>
          <p:spPr bwMode="auto">
            <a:xfrm>
              <a:off x="172162" y="525491"/>
              <a:ext cx="1231486" cy="40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a:solidFill>
                    <a:schemeClr val="bg1"/>
                  </a:solidFill>
                  <a:latin typeface="黑体" panose="02010609060101010101" pitchFamily="49" charset="-122"/>
                  <a:ea typeface="黑体" panose="02010609060101010101" pitchFamily="49" charset="-122"/>
                </a:rPr>
                <a:t>第一课时</a:t>
              </a:r>
            </a:p>
          </p:txBody>
        </p:sp>
      </p:grpSp>
      <p:grpSp>
        <p:nvGrpSpPr>
          <p:cNvPr id="7173" name="组合 11">
            <a:extLst>
              <a:ext uri="{FF2B5EF4-FFF2-40B4-BE49-F238E27FC236}">
                <a16:creationId xmlns:a16="http://schemas.microsoft.com/office/drawing/2014/main" xmlns="" id="{92881213-A32C-4675-9568-56465B16B2BD}"/>
              </a:ext>
            </a:extLst>
          </p:cNvPr>
          <p:cNvGrpSpPr>
            <a:grpSpLocks/>
          </p:cNvGrpSpPr>
          <p:nvPr/>
        </p:nvGrpSpPr>
        <p:grpSpPr bwMode="auto">
          <a:xfrm>
            <a:off x="-4763" y="555625"/>
            <a:ext cx="2006601" cy="523875"/>
            <a:chOff x="70" y="-63"/>
            <a:chExt cx="3161" cy="824"/>
          </a:xfrm>
        </p:grpSpPr>
        <p:sp>
          <p:nvSpPr>
            <p:cNvPr id="7174" name="文本框 6">
              <a:extLst>
                <a:ext uri="{FF2B5EF4-FFF2-40B4-BE49-F238E27FC236}">
                  <a16:creationId xmlns:a16="http://schemas.microsoft.com/office/drawing/2014/main" xmlns="" id="{093D83B8-7252-465D-A0CB-1D33715C9807}"/>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学习目标</a:t>
              </a:r>
            </a:p>
          </p:txBody>
        </p:sp>
        <p:cxnSp>
          <p:nvCxnSpPr>
            <p:cNvPr id="18" name="直线连接符 9">
              <a:extLst>
                <a:ext uri="{FF2B5EF4-FFF2-40B4-BE49-F238E27FC236}">
                  <a16:creationId xmlns:a16="http://schemas.microsoft.com/office/drawing/2014/main" xmlns="" id="{F8528C77-3639-4FF6-AF54-CA7F6A12F64B}"/>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a:extLst>
                <a:ext uri="{FF2B5EF4-FFF2-40B4-BE49-F238E27FC236}">
                  <a16:creationId xmlns:a16="http://schemas.microsoft.com/office/drawing/2014/main" xmlns="" id="{504B6FF0-25F2-4D5B-8A0F-EE5EE60FC3A8}"/>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a:extLst>
              <a:ext uri="{FF2B5EF4-FFF2-40B4-BE49-F238E27FC236}">
                <a16:creationId xmlns:a16="http://schemas.microsoft.com/office/drawing/2014/main" xmlns="" id="{703FC708-AC4C-48E6-A6C3-12A02170234D}"/>
              </a:ext>
            </a:extLst>
          </p:cNvPr>
          <p:cNvSpPr txBox="1">
            <a:spLocks noChangeArrowheads="1"/>
          </p:cNvSpPr>
          <p:nvPr/>
        </p:nvSpPr>
        <p:spPr bwMode="auto">
          <a:xfrm>
            <a:off x="339725" y="1276350"/>
            <a:ext cx="846455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托尔斯泰是作者崇拜的艺术大师</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可是他却用近一半的篇幅来描写自己心目中的伟人平庸粗陋的一面。联系全文可以发现</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写他外表的平庸甚至丑陋</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是为了反衬他灵魂的高贵</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反衬他眼睛的精美绝伦。前半部分的描写非但没有损害托尔斯泰在读者心目中的形象</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反而收到</a:t>
            </a:r>
            <a:r>
              <a:rPr lang="zh-CN" altLang="en-US" sz="2800" b="1" dirty="0">
                <a:latin typeface="楷体" panose="02010609060101010101" pitchFamily="49" charset="-122"/>
                <a:ea typeface="楷体" panose="02010609060101010101" pitchFamily="49" charset="-122"/>
              </a:rPr>
              <a:t>意外</a:t>
            </a:r>
            <a:r>
              <a:rPr lang="zh-CN" altLang="zh-CN" sz="2800" b="1" dirty="0">
                <a:latin typeface="楷体" panose="02010609060101010101" pitchFamily="49" charset="-122"/>
                <a:ea typeface="楷体" panose="02010609060101010101" pitchFamily="49" charset="-122"/>
              </a:rPr>
              <a:t>的艺术效果</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使托尔斯泰的眼睛给人留下深刻的印象。</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45059" name="矩形 2">
            <a:extLst>
              <a:ext uri="{FF2B5EF4-FFF2-40B4-BE49-F238E27FC236}">
                <a16:creationId xmlns:a16="http://schemas.microsoft.com/office/drawing/2014/main" xmlns="" id="{BC22D5FF-1B46-4A9B-97D0-2A7EB96B0402}"/>
              </a:ext>
            </a:extLst>
          </p:cNvPr>
          <p:cNvSpPr>
            <a:spLocks noChangeArrowheads="1"/>
          </p:cNvSpPr>
          <p:nvPr/>
        </p:nvSpPr>
        <p:spPr bwMode="auto">
          <a:xfrm>
            <a:off x="468313" y="627063"/>
            <a:ext cx="77581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FF0000"/>
                </a:solidFill>
                <a:latin typeface="黑体" panose="02010609060101010101" pitchFamily="49" charset="-122"/>
                <a:ea typeface="黑体" panose="02010609060101010101" pitchFamily="49" charset="-122"/>
              </a:rPr>
              <a:t>❶</a:t>
            </a:r>
            <a:r>
              <a:rPr lang="zh-CN" altLang="zh-CN" sz="2800" dirty="0">
                <a:solidFill>
                  <a:srgbClr val="FF0000"/>
                </a:solidFill>
                <a:latin typeface="黑体" panose="02010609060101010101" pitchFamily="49" charset="-122"/>
                <a:ea typeface="黑体" panose="02010609060101010101" pitchFamily="49" charset="-122"/>
              </a:rPr>
              <a:t>运用反衬和欲扬先抑的手法</a:t>
            </a:r>
            <a:r>
              <a:rPr lang="zh-CN" altLang="en-US" sz="2800" dirty="0">
                <a:solidFill>
                  <a:srgbClr val="FF0000"/>
                </a:solidFill>
                <a:latin typeface="黑体" panose="02010609060101010101" pitchFamily="49" charset="-122"/>
                <a:ea typeface="黑体" panose="02010609060101010101" pitchFamily="49" charset="-122"/>
              </a:rPr>
              <a:t>，</a:t>
            </a:r>
            <a:r>
              <a:rPr lang="zh-CN" altLang="zh-CN" sz="2800" dirty="0">
                <a:solidFill>
                  <a:srgbClr val="FF0000"/>
                </a:solidFill>
                <a:latin typeface="黑体" panose="02010609060101010101" pitchFamily="49" charset="-122"/>
                <a:ea typeface="黑体" panose="02010609060101010101" pitchFamily="49" charset="-122"/>
              </a:rPr>
              <a:t>突出人物形象</a:t>
            </a:r>
            <a:r>
              <a:rPr lang="zh-CN" altLang="en-US" sz="2800" dirty="0">
                <a:solidFill>
                  <a:srgbClr val="FF0000"/>
                </a:solidFill>
                <a:latin typeface="黑体" panose="02010609060101010101" pitchFamily="49" charset="-122"/>
                <a:ea typeface="黑体" panose="02010609060101010101" pitchFamily="49" charset="-122"/>
              </a:rPr>
              <a:t>。</a:t>
            </a:r>
            <a:endParaRPr lang="en-US" altLang="zh-CN" sz="2800" dirty="0">
              <a:solidFill>
                <a:srgbClr val="FF0000"/>
              </a:solidFill>
              <a:latin typeface="黑体" panose="02010609060101010101" pitchFamily="49" charset="-122"/>
              <a:ea typeface="黑体" panose="02010609060101010101" pitchFamily="49" charset="-122"/>
            </a:endParaRPr>
          </a:p>
        </p:txBody>
      </p:sp>
      <p:grpSp>
        <p:nvGrpSpPr>
          <p:cNvPr id="46083" name="组合 8">
            <a:extLst>
              <a:ext uri="{FF2B5EF4-FFF2-40B4-BE49-F238E27FC236}">
                <a16:creationId xmlns:a16="http://schemas.microsoft.com/office/drawing/2014/main" xmlns="" id="{5CFD627E-CEE0-45E1-9976-51E8F9FCAA39}"/>
              </a:ext>
            </a:extLst>
          </p:cNvPr>
          <p:cNvGrpSpPr>
            <a:grpSpLocks/>
          </p:cNvGrpSpPr>
          <p:nvPr/>
        </p:nvGrpSpPr>
        <p:grpSpPr bwMode="auto">
          <a:xfrm>
            <a:off x="34925" y="-20638"/>
            <a:ext cx="2008188" cy="523876"/>
            <a:chOff x="70" y="-63"/>
            <a:chExt cx="3161" cy="824"/>
          </a:xfrm>
        </p:grpSpPr>
        <p:sp>
          <p:nvSpPr>
            <p:cNvPr id="46084" name="文本框 6">
              <a:extLst>
                <a:ext uri="{FF2B5EF4-FFF2-40B4-BE49-F238E27FC236}">
                  <a16:creationId xmlns:a16="http://schemas.microsoft.com/office/drawing/2014/main" xmlns="" id="{CFA01C42-430B-4504-8B80-F67F21F255E6}"/>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写作特色</a:t>
              </a:r>
            </a:p>
          </p:txBody>
        </p:sp>
        <p:cxnSp>
          <p:nvCxnSpPr>
            <p:cNvPr id="10" name="直线连接符 9">
              <a:extLst>
                <a:ext uri="{FF2B5EF4-FFF2-40B4-BE49-F238E27FC236}">
                  <a16:creationId xmlns:a16="http://schemas.microsoft.com/office/drawing/2014/main" xmlns="" id="{90DB425C-09C0-4ED2-B020-1165CBCD5CB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a16="http://schemas.microsoft.com/office/drawing/2014/main" xmlns="" id="{5448E5D8-6194-4BDC-9931-D2A662C98858}"/>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矩形 2">
            <a:extLst>
              <a:ext uri="{FF2B5EF4-FFF2-40B4-BE49-F238E27FC236}">
                <a16:creationId xmlns:a16="http://schemas.microsoft.com/office/drawing/2014/main" xmlns="" id="{A38ABB52-73AD-4962-B046-4096189CCB59}"/>
              </a:ext>
            </a:extLst>
          </p:cNvPr>
          <p:cNvSpPr>
            <a:spLocks noChangeArrowheads="1"/>
          </p:cNvSpPr>
          <p:nvPr/>
        </p:nvSpPr>
        <p:spPr bwMode="auto">
          <a:xfrm>
            <a:off x="473075" y="636588"/>
            <a:ext cx="7007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FF0000"/>
                </a:solidFill>
                <a:latin typeface="黑体" panose="02010609060101010101" pitchFamily="49" charset="-122"/>
                <a:ea typeface="黑体" panose="02010609060101010101" pitchFamily="49" charset="-122"/>
              </a:rPr>
              <a:t>❷</a:t>
            </a:r>
            <a:r>
              <a:rPr lang="zh-CN" altLang="zh-CN" sz="2800" dirty="0">
                <a:solidFill>
                  <a:srgbClr val="FF0000"/>
                </a:solidFill>
                <a:latin typeface="黑体" panose="02010609060101010101" pitchFamily="49" charset="-122"/>
                <a:ea typeface="黑体" panose="02010609060101010101" pitchFamily="49" charset="-122"/>
              </a:rPr>
              <a:t>运用比喻、排比、夸张等多种修辞手法</a:t>
            </a:r>
            <a:r>
              <a:rPr lang="zh-CN" altLang="en-US" sz="2800" dirty="0">
                <a:solidFill>
                  <a:srgbClr val="FF0000"/>
                </a:solidFill>
                <a:latin typeface="黑体" panose="02010609060101010101" pitchFamily="49" charset="-122"/>
                <a:ea typeface="黑体" panose="02010609060101010101" pitchFamily="49" charset="-122"/>
              </a:rPr>
              <a:t>。</a:t>
            </a:r>
            <a:endParaRPr lang="en-US" altLang="zh-CN" sz="2800" dirty="0">
              <a:solidFill>
                <a:srgbClr val="FF0000"/>
              </a:solidFill>
              <a:latin typeface="黑体" panose="02010609060101010101" pitchFamily="49" charset="-122"/>
              <a:ea typeface="黑体" panose="02010609060101010101" pitchFamily="49" charset="-122"/>
            </a:endParaRPr>
          </a:p>
        </p:txBody>
      </p:sp>
      <p:sp>
        <p:nvSpPr>
          <p:cNvPr id="46083" name="矩形 6">
            <a:extLst>
              <a:ext uri="{FF2B5EF4-FFF2-40B4-BE49-F238E27FC236}">
                <a16:creationId xmlns:a16="http://schemas.microsoft.com/office/drawing/2014/main" xmlns="" id="{2FE3A993-97D6-4F0F-B0B1-A1BBBB42E15F}"/>
              </a:ext>
            </a:extLst>
          </p:cNvPr>
          <p:cNvSpPr>
            <a:spLocks noChangeArrowheads="1"/>
          </p:cNvSpPr>
          <p:nvPr/>
        </p:nvSpPr>
        <p:spPr bwMode="auto">
          <a:xfrm>
            <a:off x="360363" y="1406525"/>
            <a:ext cx="8423275"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作者运用比喻、排比、夸张等多种修辞手法</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给读者留下深刻的印象。比喻不是追求形似</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而是追求神肖。如“宽约一指的眉毛像纠缠不清的树根</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朝上倒竖”</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写出了他眉毛的特点。</a:t>
            </a:r>
            <a:endParaRPr lang="zh-CN" altLang="en-US" sz="2800" b="1" dirty="0">
              <a:solidFill>
                <a:srgbClr val="0000FF"/>
              </a:solidFill>
              <a:latin typeface="楷体" panose="02010609060101010101" pitchFamily="49" charset="-122"/>
              <a:ea typeface="楷体" panose="02010609060101010101" pitchFamily="49" charset="-122"/>
            </a:endParaRPr>
          </a:p>
        </p:txBody>
      </p:sp>
      <p:grpSp>
        <p:nvGrpSpPr>
          <p:cNvPr id="47107" name="组合 8">
            <a:extLst>
              <a:ext uri="{FF2B5EF4-FFF2-40B4-BE49-F238E27FC236}">
                <a16:creationId xmlns:a16="http://schemas.microsoft.com/office/drawing/2014/main" xmlns="" id="{766689D0-E3CC-41A4-8EF3-97072CD2B4F2}"/>
              </a:ext>
            </a:extLst>
          </p:cNvPr>
          <p:cNvGrpSpPr>
            <a:grpSpLocks/>
          </p:cNvGrpSpPr>
          <p:nvPr/>
        </p:nvGrpSpPr>
        <p:grpSpPr bwMode="auto">
          <a:xfrm>
            <a:off x="34925" y="-20638"/>
            <a:ext cx="2008188" cy="523876"/>
            <a:chOff x="70" y="-63"/>
            <a:chExt cx="3161" cy="824"/>
          </a:xfrm>
        </p:grpSpPr>
        <p:sp>
          <p:nvSpPr>
            <p:cNvPr id="47108" name="文本框 6">
              <a:extLst>
                <a:ext uri="{FF2B5EF4-FFF2-40B4-BE49-F238E27FC236}">
                  <a16:creationId xmlns:a16="http://schemas.microsoft.com/office/drawing/2014/main" xmlns="" id="{4AC79281-E11B-4E3B-BB86-6682E3AAF13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写作特色</a:t>
              </a:r>
            </a:p>
          </p:txBody>
        </p:sp>
        <p:cxnSp>
          <p:nvCxnSpPr>
            <p:cNvPr id="10" name="直线连接符 9">
              <a:extLst>
                <a:ext uri="{FF2B5EF4-FFF2-40B4-BE49-F238E27FC236}">
                  <a16:creationId xmlns:a16="http://schemas.microsoft.com/office/drawing/2014/main" xmlns="" id="{BE5132A8-29EB-47FF-A00A-15E7E4C198FB}"/>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BAD4B8AE-2B07-4515-9D77-51598986515C}"/>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3180CF8F-A24E-4DB0-AA04-78C36AEBAFE7}"/>
              </a:ext>
            </a:extLst>
          </p:cNvPr>
          <p:cNvGrpSpPr>
            <a:grpSpLocks/>
          </p:cNvGrpSpPr>
          <p:nvPr/>
        </p:nvGrpSpPr>
        <p:grpSpPr bwMode="auto">
          <a:xfrm>
            <a:off x="447675" y="954088"/>
            <a:ext cx="8339138" cy="3328987"/>
            <a:chOff x="447455" y="953666"/>
            <a:chExt cx="8339109" cy="3329459"/>
          </a:xfrm>
        </p:grpSpPr>
        <p:grpSp>
          <p:nvGrpSpPr>
            <p:cNvPr id="48130" name="组合 1">
              <a:extLst>
                <a:ext uri="{FF2B5EF4-FFF2-40B4-BE49-F238E27FC236}">
                  <a16:creationId xmlns:a16="http://schemas.microsoft.com/office/drawing/2014/main" xmlns="" id="{405D041A-7780-461D-BE00-704156CFDE2C}"/>
                </a:ext>
              </a:extLst>
            </p:cNvPr>
            <p:cNvGrpSpPr>
              <a:grpSpLocks/>
            </p:cNvGrpSpPr>
            <p:nvPr/>
          </p:nvGrpSpPr>
          <p:grpSpPr bwMode="auto">
            <a:xfrm>
              <a:off x="447455" y="953666"/>
              <a:ext cx="8339109" cy="3329459"/>
              <a:chOff x="470326" y="1220194"/>
              <a:chExt cx="8338712" cy="3329581"/>
            </a:xfrm>
          </p:grpSpPr>
          <p:sp>
            <p:nvSpPr>
              <p:cNvPr id="48131" name="TextBox 7">
                <a:extLst>
                  <a:ext uri="{FF2B5EF4-FFF2-40B4-BE49-F238E27FC236}">
                    <a16:creationId xmlns:a16="http://schemas.microsoft.com/office/drawing/2014/main" xmlns="" id="{08F40AB5-7F6C-498A-A441-BC42C3EC9340}"/>
                  </a:ext>
                </a:extLst>
              </p:cNvPr>
              <p:cNvSpPr txBox="1">
                <a:spLocks noChangeArrowheads="1"/>
              </p:cNvSpPr>
              <p:nvPr/>
            </p:nvSpPr>
            <p:spPr bwMode="auto">
              <a:xfrm>
                <a:off x="470326" y="1493838"/>
                <a:ext cx="615524" cy="288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800">
                    <a:solidFill>
                      <a:srgbClr val="FF0000"/>
                    </a:solidFill>
                    <a:latin typeface="黑体" panose="02010609060101010101" pitchFamily="49" charset="-122"/>
                    <a:ea typeface="黑体" panose="02010609060101010101" pitchFamily="49" charset="-122"/>
                  </a:rPr>
                  <a:t>列夫</a:t>
                </a:r>
                <a:r>
                  <a:rPr lang="en-US" altLang="zh-CN" sz="2800">
                    <a:solidFill>
                      <a:srgbClr val="FF0000"/>
                    </a:solidFill>
                    <a:latin typeface="黑体" panose="02010609060101010101" pitchFamily="49" charset="-122"/>
                    <a:ea typeface="黑体" panose="02010609060101010101" pitchFamily="49" charset="-122"/>
                  </a:rPr>
                  <a:t>·</a:t>
                </a:r>
                <a:r>
                  <a:rPr lang="zh-CN" altLang="en-US" sz="2800">
                    <a:solidFill>
                      <a:srgbClr val="FF0000"/>
                    </a:solidFill>
                    <a:latin typeface="黑体" panose="02010609060101010101" pitchFamily="49" charset="-122"/>
                    <a:ea typeface="黑体" panose="02010609060101010101" pitchFamily="49" charset="-122"/>
                  </a:rPr>
                  <a:t>托尔斯泰</a:t>
                </a:r>
              </a:p>
            </p:txBody>
          </p:sp>
          <p:sp>
            <p:nvSpPr>
              <p:cNvPr id="8" name="左大括号 7">
                <a:extLst>
                  <a:ext uri="{FF2B5EF4-FFF2-40B4-BE49-F238E27FC236}">
                    <a16:creationId xmlns:a16="http://schemas.microsoft.com/office/drawing/2014/main" xmlns="" id="{26632F5A-63F8-43FB-B415-26450F309A72}"/>
                  </a:ext>
                </a:extLst>
              </p:cNvPr>
              <p:cNvSpPr/>
              <p:nvPr/>
            </p:nvSpPr>
            <p:spPr>
              <a:xfrm>
                <a:off x="995762" y="1363094"/>
                <a:ext cx="206364" cy="3115231"/>
              </a:xfrm>
              <a:prstGeom prst="leftBrace">
                <a:avLst>
                  <a:gd name="adj1" fmla="val 40235"/>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b="1" dirty="0">
                  <a:latin typeface="楷体" panose="02010609060101010101" pitchFamily="49" charset="-122"/>
                  <a:ea typeface="楷体" panose="02010609060101010101" pitchFamily="49" charset="-122"/>
                </a:endParaRPr>
              </a:p>
            </p:txBody>
          </p:sp>
          <p:sp>
            <p:nvSpPr>
              <p:cNvPr id="48133" name="TextBox 9">
                <a:extLst>
                  <a:ext uri="{FF2B5EF4-FFF2-40B4-BE49-F238E27FC236}">
                    <a16:creationId xmlns:a16="http://schemas.microsoft.com/office/drawing/2014/main" xmlns="" id="{C643A23C-40B2-4DC1-B3BD-B00A0A45EFB3}"/>
                  </a:ext>
                </a:extLst>
              </p:cNvPr>
              <p:cNvSpPr txBox="1">
                <a:spLocks noChangeArrowheads="1"/>
              </p:cNvSpPr>
              <p:nvPr/>
            </p:nvSpPr>
            <p:spPr bwMode="auto">
              <a:xfrm>
                <a:off x="1098967" y="1748731"/>
                <a:ext cx="2002974" cy="652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800" b="1">
                    <a:solidFill>
                      <a:srgbClr val="0000FF"/>
                    </a:solidFill>
                    <a:latin typeface="楷体" panose="02010609060101010101" pitchFamily="49" charset="-122"/>
                    <a:ea typeface="楷体" panose="02010609060101010101" pitchFamily="49" charset="-122"/>
                  </a:rPr>
                  <a:t>刻画外貌</a:t>
                </a:r>
              </a:p>
            </p:txBody>
          </p:sp>
          <p:sp>
            <p:nvSpPr>
              <p:cNvPr id="48134" name="TextBox 10">
                <a:extLst>
                  <a:ext uri="{FF2B5EF4-FFF2-40B4-BE49-F238E27FC236}">
                    <a16:creationId xmlns:a16="http://schemas.microsoft.com/office/drawing/2014/main" xmlns="" id="{6DC080E8-5FAC-42E8-B685-C357A0F2F1E2}"/>
                  </a:ext>
                </a:extLst>
              </p:cNvPr>
              <p:cNvSpPr txBox="1">
                <a:spLocks noChangeArrowheads="1"/>
              </p:cNvSpPr>
              <p:nvPr/>
            </p:nvSpPr>
            <p:spPr bwMode="auto">
              <a:xfrm>
                <a:off x="1098968" y="3332907"/>
                <a:ext cx="1907113" cy="652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800" b="1">
                    <a:solidFill>
                      <a:srgbClr val="0000FF"/>
                    </a:solidFill>
                    <a:latin typeface="楷体" panose="02010609060101010101" pitchFamily="49" charset="-122"/>
                    <a:ea typeface="楷体" panose="02010609060101010101" pitchFamily="49" charset="-122"/>
                  </a:rPr>
                  <a:t>描写眼睛</a:t>
                </a:r>
                <a:endParaRPr lang="en-US" altLang="zh-CN" sz="2800" b="1">
                  <a:solidFill>
                    <a:srgbClr val="0000FF"/>
                  </a:solidFill>
                  <a:latin typeface="楷体" panose="02010609060101010101" pitchFamily="49" charset="-122"/>
                  <a:ea typeface="楷体" panose="02010609060101010101" pitchFamily="49" charset="-122"/>
                </a:endParaRPr>
              </a:p>
            </p:txBody>
          </p:sp>
          <p:sp>
            <p:nvSpPr>
              <p:cNvPr id="12" name="右大括号 11">
                <a:extLst>
                  <a:ext uri="{FF2B5EF4-FFF2-40B4-BE49-F238E27FC236}">
                    <a16:creationId xmlns:a16="http://schemas.microsoft.com/office/drawing/2014/main" xmlns="" id="{6A4700B1-B6D0-4D9B-AC0B-CB7B8B8D64F9}"/>
                  </a:ext>
                </a:extLst>
              </p:cNvPr>
              <p:cNvSpPr/>
              <p:nvPr/>
            </p:nvSpPr>
            <p:spPr>
              <a:xfrm>
                <a:off x="7904209" y="1363094"/>
                <a:ext cx="253987" cy="3186681"/>
              </a:xfrm>
              <a:prstGeom prst="rightBrace">
                <a:avLst>
                  <a:gd name="adj1" fmla="val 34253"/>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a:latin typeface="楷体" panose="02010609060101010101" pitchFamily="49" charset="-122"/>
                  <a:ea typeface="楷体" panose="02010609060101010101" pitchFamily="49" charset="-122"/>
                </a:endParaRPr>
              </a:p>
            </p:txBody>
          </p:sp>
          <p:sp>
            <p:nvSpPr>
              <p:cNvPr id="48136" name="TextBox 12">
                <a:extLst>
                  <a:ext uri="{FF2B5EF4-FFF2-40B4-BE49-F238E27FC236}">
                    <a16:creationId xmlns:a16="http://schemas.microsoft.com/office/drawing/2014/main" xmlns="" id="{B67D9B82-DE17-41F8-B246-EB0E4DC01B6C}"/>
                  </a:ext>
                </a:extLst>
              </p:cNvPr>
              <p:cNvSpPr txBox="1">
                <a:spLocks noChangeArrowheads="1"/>
              </p:cNvSpPr>
              <p:nvPr/>
            </p:nvSpPr>
            <p:spPr bwMode="auto">
              <a:xfrm>
                <a:off x="8193514" y="1936750"/>
                <a:ext cx="615524" cy="196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800">
                    <a:solidFill>
                      <a:srgbClr val="FF0000"/>
                    </a:solidFill>
                    <a:latin typeface="黑体" panose="02010609060101010101" pitchFamily="49" charset="-122"/>
                    <a:ea typeface="黑体" panose="02010609060101010101" pitchFamily="49" charset="-122"/>
                  </a:rPr>
                  <a:t>崇敬、赞美</a:t>
                </a:r>
              </a:p>
            </p:txBody>
          </p:sp>
          <p:sp>
            <p:nvSpPr>
              <p:cNvPr id="14" name="左大括号 13">
                <a:extLst>
                  <a:ext uri="{FF2B5EF4-FFF2-40B4-BE49-F238E27FC236}">
                    <a16:creationId xmlns:a16="http://schemas.microsoft.com/office/drawing/2014/main" xmlns="" id="{4B104D96-F22D-487E-885B-0FCAC54F9C97}"/>
                  </a:ext>
                </a:extLst>
              </p:cNvPr>
              <p:cNvSpPr/>
              <p:nvPr/>
            </p:nvSpPr>
            <p:spPr>
              <a:xfrm>
                <a:off x="2773671" y="1388499"/>
                <a:ext cx="222239" cy="1316272"/>
              </a:xfrm>
              <a:prstGeom prst="leftBrace">
                <a:avLst>
                  <a:gd name="adj1" fmla="val 37956"/>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b="1" dirty="0">
                  <a:latin typeface="楷体" panose="02010609060101010101" pitchFamily="49" charset="-122"/>
                  <a:ea typeface="楷体" panose="02010609060101010101" pitchFamily="49" charset="-122"/>
                </a:endParaRPr>
              </a:p>
            </p:txBody>
          </p:sp>
          <p:sp>
            <p:nvSpPr>
              <p:cNvPr id="50191" name="TextBox 23">
                <a:extLst>
                  <a:ext uri="{FF2B5EF4-FFF2-40B4-BE49-F238E27FC236}">
                    <a16:creationId xmlns:a16="http://schemas.microsoft.com/office/drawing/2014/main" xmlns="" id="{AE248A53-B9A8-4C3E-892A-6DB66CF44AB0}"/>
                  </a:ext>
                </a:extLst>
              </p:cNvPr>
              <p:cNvSpPr txBox="1">
                <a:spLocks noChangeArrowheads="1"/>
              </p:cNvSpPr>
              <p:nvPr/>
            </p:nvSpPr>
            <p:spPr bwMode="auto">
              <a:xfrm>
                <a:off x="3426100" y="1220194"/>
                <a:ext cx="1149291" cy="523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buFontTx/>
                  <a:buNone/>
                  <a:defRPr/>
                </a:pPr>
                <a:r>
                  <a:rPr lang="zh-CN" altLang="en-US" sz="2800" b="1" dirty="0">
                    <a:solidFill>
                      <a:schemeClr val="tx1"/>
                    </a:solidFill>
                    <a:latin typeface="楷体" panose="02010609060101010101" pitchFamily="49" charset="-122"/>
                    <a:ea typeface="楷体" panose="02010609060101010101" pitchFamily="49" charset="-122"/>
                    <a:sym typeface="+mn-ea"/>
                  </a:rPr>
                  <a:t>须发</a:t>
                </a:r>
                <a:endParaRPr lang="en-US" altLang="zh-CN" sz="2800" b="1" dirty="0">
                  <a:solidFill>
                    <a:schemeClr val="tx1"/>
                  </a:solidFill>
                  <a:latin typeface="楷体" panose="02010609060101010101" pitchFamily="49" charset="-122"/>
                  <a:ea typeface="楷体" panose="02010609060101010101" pitchFamily="49" charset="-122"/>
                  <a:sym typeface="+mn-ea"/>
                </a:endParaRPr>
              </a:p>
            </p:txBody>
          </p:sp>
          <p:sp>
            <p:nvSpPr>
              <p:cNvPr id="50192" name="TextBox 24">
                <a:extLst>
                  <a:ext uri="{FF2B5EF4-FFF2-40B4-BE49-F238E27FC236}">
                    <a16:creationId xmlns:a16="http://schemas.microsoft.com/office/drawing/2014/main" xmlns="" id="{33FC0536-2783-4C71-9FA0-05AD6A9A59C7}"/>
                  </a:ext>
                </a:extLst>
              </p:cNvPr>
              <p:cNvSpPr txBox="1">
                <a:spLocks noChangeArrowheads="1"/>
              </p:cNvSpPr>
              <p:nvPr/>
            </p:nvSpPr>
            <p:spPr bwMode="auto">
              <a:xfrm>
                <a:off x="3426100" y="1755276"/>
                <a:ext cx="1149291" cy="5223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buFontTx/>
                  <a:buNone/>
                  <a:defRPr/>
                </a:pPr>
                <a:r>
                  <a:rPr lang="zh-CN" altLang="en-US" sz="2800" b="1" dirty="0">
                    <a:solidFill>
                      <a:schemeClr val="tx1"/>
                    </a:solidFill>
                    <a:latin typeface="楷体" panose="02010609060101010101" pitchFamily="49" charset="-122"/>
                    <a:ea typeface="楷体" panose="02010609060101010101" pitchFamily="49" charset="-122"/>
                    <a:sym typeface="+mn-ea"/>
                  </a:rPr>
                  <a:t>面部</a:t>
                </a:r>
                <a:endParaRPr lang="en-US" altLang="zh-CN" sz="2800" b="1" dirty="0">
                  <a:solidFill>
                    <a:schemeClr val="tx1"/>
                  </a:solidFill>
                  <a:latin typeface="楷体" panose="02010609060101010101" pitchFamily="49" charset="-122"/>
                  <a:ea typeface="楷体" panose="02010609060101010101" pitchFamily="49" charset="-122"/>
                  <a:sym typeface="+mn-ea"/>
                </a:endParaRPr>
              </a:p>
            </p:txBody>
          </p:sp>
          <p:sp>
            <p:nvSpPr>
              <p:cNvPr id="50193" name="TextBox 26">
                <a:extLst>
                  <a:ext uri="{FF2B5EF4-FFF2-40B4-BE49-F238E27FC236}">
                    <a16:creationId xmlns:a16="http://schemas.microsoft.com/office/drawing/2014/main" xmlns="" id="{80A1B366-AD65-4FED-AB59-8F3DC66FE4E5}"/>
                  </a:ext>
                </a:extLst>
              </p:cNvPr>
              <p:cNvSpPr txBox="1">
                <a:spLocks noChangeArrowheads="1"/>
              </p:cNvSpPr>
              <p:nvPr/>
            </p:nvSpPr>
            <p:spPr bwMode="auto">
              <a:xfrm>
                <a:off x="3426100" y="2290360"/>
                <a:ext cx="1149291" cy="522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buFontTx/>
                  <a:buNone/>
                  <a:defRPr/>
                </a:pPr>
                <a:r>
                  <a:rPr lang="zh-CN" altLang="en-US" sz="2800" b="1" dirty="0">
                    <a:solidFill>
                      <a:schemeClr val="tx1"/>
                    </a:solidFill>
                    <a:latin typeface="楷体" panose="02010609060101010101" pitchFamily="49" charset="-122"/>
                    <a:ea typeface="楷体" panose="02010609060101010101" pitchFamily="49" charset="-122"/>
                    <a:sym typeface="+mn-ea"/>
                  </a:rPr>
                  <a:t>表情</a:t>
                </a:r>
                <a:endParaRPr lang="en-US" altLang="zh-CN" sz="2800" b="1" dirty="0">
                  <a:solidFill>
                    <a:schemeClr val="tx1"/>
                  </a:solidFill>
                  <a:latin typeface="楷体" panose="02010609060101010101" pitchFamily="49" charset="-122"/>
                  <a:ea typeface="楷体" panose="02010609060101010101" pitchFamily="49" charset="-122"/>
                  <a:sym typeface="+mn-ea"/>
                </a:endParaRPr>
              </a:p>
            </p:txBody>
          </p:sp>
          <p:sp>
            <p:nvSpPr>
              <p:cNvPr id="50194" name="TextBox 27">
                <a:extLst>
                  <a:ext uri="{FF2B5EF4-FFF2-40B4-BE49-F238E27FC236}">
                    <a16:creationId xmlns:a16="http://schemas.microsoft.com/office/drawing/2014/main" xmlns="" id="{FE85418B-056E-414E-AD7B-51CBD5E5EB02}"/>
                  </a:ext>
                </a:extLst>
              </p:cNvPr>
              <p:cNvSpPr txBox="1">
                <a:spLocks noChangeArrowheads="1"/>
              </p:cNvSpPr>
              <p:nvPr/>
            </p:nvSpPr>
            <p:spPr bwMode="auto">
              <a:xfrm>
                <a:off x="3124490" y="3921013"/>
                <a:ext cx="1950938" cy="522381"/>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buFontTx/>
                  <a:buNone/>
                  <a:defRPr/>
                </a:pPr>
                <a:r>
                  <a:rPr lang="zh-CN" altLang="en-US" sz="2800" b="1" dirty="0">
                    <a:solidFill>
                      <a:schemeClr val="tx1"/>
                    </a:solidFill>
                    <a:latin typeface="楷体" panose="02010609060101010101" pitchFamily="49" charset="-122"/>
                    <a:ea typeface="楷体" panose="02010609060101010101" pitchFamily="49" charset="-122"/>
                    <a:sym typeface="+mn-ea"/>
                  </a:rPr>
                  <a:t>威力巨大</a:t>
                </a:r>
                <a:endParaRPr lang="en-US" altLang="zh-CN" sz="2800" b="1" dirty="0">
                  <a:solidFill>
                    <a:schemeClr val="tx1"/>
                  </a:solidFill>
                  <a:latin typeface="楷体" panose="02010609060101010101" pitchFamily="49" charset="-122"/>
                  <a:ea typeface="楷体" panose="02010609060101010101" pitchFamily="49" charset="-122"/>
                  <a:sym typeface="+mn-ea"/>
                </a:endParaRPr>
              </a:p>
            </p:txBody>
          </p:sp>
          <p:sp>
            <p:nvSpPr>
              <p:cNvPr id="50195" name="TextBox 29">
                <a:extLst>
                  <a:ext uri="{FF2B5EF4-FFF2-40B4-BE49-F238E27FC236}">
                    <a16:creationId xmlns:a16="http://schemas.microsoft.com/office/drawing/2014/main" xmlns="" id="{E596E53A-CC1B-480C-B1E0-D9BF77BAD039}"/>
                  </a:ext>
                </a:extLst>
              </p:cNvPr>
              <p:cNvSpPr txBox="1">
                <a:spLocks noChangeArrowheads="1"/>
              </p:cNvSpPr>
              <p:nvPr/>
            </p:nvSpPr>
            <p:spPr bwMode="auto">
              <a:xfrm>
                <a:off x="3124490" y="2834969"/>
                <a:ext cx="1950938" cy="522381"/>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buFontTx/>
                  <a:buNone/>
                  <a:defRPr/>
                </a:pPr>
                <a:r>
                  <a:rPr lang="zh-CN" altLang="en-US" sz="2800" b="1" dirty="0">
                    <a:solidFill>
                      <a:schemeClr val="tx1"/>
                    </a:solidFill>
                    <a:latin typeface="楷体" panose="02010609060101010101" pitchFamily="49" charset="-122"/>
                    <a:ea typeface="楷体" panose="02010609060101010101" pitchFamily="49" charset="-122"/>
                    <a:sym typeface="+mn-ea"/>
                  </a:rPr>
                  <a:t>目光犀利</a:t>
                </a:r>
                <a:endParaRPr lang="en-US" altLang="zh-CN" sz="2800" b="1" dirty="0">
                  <a:solidFill>
                    <a:schemeClr val="tx1"/>
                  </a:solidFill>
                  <a:latin typeface="楷体" panose="02010609060101010101" pitchFamily="49" charset="-122"/>
                  <a:ea typeface="楷体" panose="02010609060101010101" pitchFamily="49" charset="-122"/>
                  <a:sym typeface="+mn-ea"/>
                </a:endParaRPr>
              </a:p>
            </p:txBody>
          </p:sp>
          <p:sp>
            <p:nvSpPr>
              <p:cNvPr id="50196" name="TextBox 30">
                <a:extLst>
                  <a:ext uri="{FF2B5EF4-FFF2-40B4-BE49-F238E27FC236}">
                    <a16:creationId xmlns:a16="http://schemas.microsoft.com/office/drawing/2014/main" xmlns="" id="{D301640D-FC4F-4524-9583-535704D95F4A}"/>
                  </a:ext>
                </a:extLst>
              </p:cNvPr>
              <p:cNvSpPr txBox="1">
                <a:spLocks noChangeArrowheads="1"/>
              </p:cNvSpPr>
              <p:nvPr/>
            </p:nvSpPr>
            <p:spPr bwMode="auto">
              <a:xfrm>
                <a:off x="3137190" y="3377991"/>
                <a:ext cx="1917602" cy="522381"/>
              </a:xfrm>
              <a:prstGeom prst="rect">
                <a:avLst/>
              </a:prstGeom>
              <a:solidFill>
                <a:schemeClr val="bg1"/>
              </a:solidFill>
              <a:ln>
                <a:noFill/>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buFontTx/>
                  <a:buNone/>
                  <a:defRPr/>
                </a:pPr>
                <a:r>
                  <a:rPr lang="zh-CN" altLang="en-US" sz="2800" b="1" dirty="0">
                    <a:solidFill>
                      <a:schemeClr val="tx1"/>
                    </a:solidFill>
                    <a:latin typeface="楷体" panose="02010609060101010101" pitchFamily="49" charset="-122"/>
                    <a:ea typeface="楷体" panose="02010609060101010101" pitchFamily="49" charset="-122"/>
                    <a:sym typeface="+mn-ea"/>
                  </a:rPr>
                  <a:t>蕴含感情</a:t>
                </a:r>
                <a:endParaRPr lang="en-US" altLang="zh-CN" sz="2800" b="1" dirty="0">
                  <a:solidFill>
                    <a:schemeClr val="tx1"/>
                  </a:solidFill>
                  <a:latin typeface="楷体" panose="02010609060101010101" pitchFamily="49" charset="-122"/>
                  <a:ea typeface="楷体" panose="02010609060101010101" pitchFamily="49" charset="-122"/>
                  <a:sym typeface="+mn-ea"/>
                </a:endParaRPr>
              </a:p>
            </p:txBody>
          </p:sp>
          <p:sp>
            <p:nvSpPr>
              <p:cNvPr id="32" name="左大括号 31">
                <a:extLst>
                  <a:ext uri="{FF2B5EF4-FFF2-40B4-BE49-F238E27FC236}">
                    <a16:creationId xmlns:a16="http://schemas.microsoft.com/office/drawing/2014/main" xmlns="" id="{C0E6B72A-2088-41B2-AB2A-BA75C94640E9}"/>
                  </a:ext>
                </a:extLst>
              </p:cNvPr>
              <p:cNvSpPr/>
              <p:nvPr/>
            </p:nvSpPr>
            <p:spPr>
              <a:xfrm>
                <a:off x="2702237" y="3044556"/>
                <a:ext cx="292085" cy="1321036"/>
              </a:xfrm>
              <a:prstGeom prst="leftBrace">
                <a:avLst>
                  <a:gd name="adj1" fmla="val 18351"/>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b="1" dirty="0">
                  <a:latin typeface="楷体" panose="02010609060101010101" pitchFamily="49" charset="-122"/>
                  <a:ea typeface="楷体" panose="02010609060101010101" pitchFamily="49" charset="-122"/>
                </a:endParaRPr>
              </a:p>
            </p:txBody>
          </p:sp>
          <p:sp>
            <p:nvSpPr>
              <p:cNvPr id="48145" name="TextBox 33">
                <a:extLst>
                  <a:ext uri="{FF2B5EF4-FFF2-40B4-BE49-F238E27FC236}">
                    <a16:creationId xmlns:a16="http://schemas.microsoft.com/office/drawing/2014/main" xmlns="" id="{28CC481F-32D0-4994-9C7C-A9D24F96899F}"/>
                  </a:ext>
                </a:extLst>
              </p:cNvPr>
              <p:cNvSpPr txBox="1">
                <a:spLocks noChangeArrowheads="1"/>
              </p:cNvSpPr>
              <p:nvPr/>
            </p:nvSpPr>
            <p:spPr bwMode="auto">
              <a:xfrm>
                <a:off x="5165129" y="1677384"/>
                <a:ext cx="1889317" cy="652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800" b="1">
                    <a:latin typeface="楷体" panose="02010609060101010101" pitchFamily="49" charset="-122"/>
                    <a:ea typeface="楷体" panose="02010609060101010101" pitchFamily="49" charset="-122"/>
                  </a:rPr>
                  <a:t>让人失望</a:t>
                </a:r>
                <a:endParaRPr lang="en-US" altLang="zh-CN" sz="2800" b="1">
                  <a:solidFill>
                    <a:srgbClr val="0000FF"/>
                  </a:solidFill>
                  <a:latin typeface="楷体" panose="02010609060101010101" pitchFamily="49" charset="-122"/>
                  <a:ea typeface="楷体" panose="02010609060101010101" pitchFamily="49" charset="-122"/>
                </a:endParaRPr>
              </a:p>
            </p:txBody>
          </p:sp>
          <p:sp>
            <p:nvSpPr>
              <p:cNvPr id="48146" name="TextBox 34">
                <a:extLst>
                  <a:ext uri="{FF2B5EF4-FFF2-40B4-BE49-F238E27FC236}">
                    <a16:creationId xmlns:a16="http://schemas.microsoft.com/office/drawing/2014/main" xmlns="" id="{40D2F10A-AD02-473B-84F0-7DCEE09C30C5}"/>
                  </a:ext>
                </a:extLst>
              </p:cNvPr>
              <p:cNvSpPr txBox="1">
                <a:spLocks noChangeArrowheads="1"/>
              </p:cNvSpPr>
              <p:nvPr/>
            </p:nvSpPr>
            <p:spPr bwMode="auto">
              <a:xfrm>
                <a:off x="5337712" y="3405575"/>
                <a:ext cx="1728110" cy="652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800" b="1">
                    <a:latin typeface="楷体" panose="02010609060101010101" pitchFamily="49" charset="-122"/>
                    <a:ea typeface="楷体" panose="02010609060101010101" pitchFamily="49" charset="-122"/>
                  </a:rPr>
                  <a:t>非同寻常</a:t>
                </a:r>
                <a:endParaRPr lang="en-US" altLang="zh-CN" sz="2800" b="1">
                  <a:solidFill>
                    <a:srgbClr val="0000FF"/>
                  </a:solidFill>
                  <a:latin typeface="楷体" panose="02010609060101010101" pitchFamily="49" charset="-122"/>
                  <a:ea typeface="楷体" panose="02010609060101010101" pitchFamily="49" charset="-122"/>
                </a:endParaRPr>
              </a:p>
            </p:txBody>
          </p:sp>
          <p:sp>
            <p:nvSpPr>
              <p:cNvPr id="25" name="左大括号 24">
                <a:extLst>
                  <a:ext uri="{FF2B5EF4-FFF2-40B4-BE49-F238E27FC236}">
                    <a16:creationId xmlns:a16="http://schemas.microsoft.com/office/drawing/2014/main" xmlns="" id="{7815F4AA-C276-4467-8471-1E54A00FEE17}"/>
                  </a:ext>
                </a:extLst>
              </p:cNvPr>
              <p:cNvSpPr/>
              <p:nvPr/>
            </p:nvSpPr>
            <p:spPr>
              <a:xfrm flipH="1">
                <a:off x="4864302" y="1432957"/>
                <a:ext cx="257162" cy="1316272"/>
              </a:xfrm>
              <a:prstGeom prst="leftBrace">
                <a:avLst>
                  <a:gd name="adj1" fmla="val 37956"/>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b="1" dirty="0">
                  <a:latin typeface="楷体" panose="02010609060101010101" pitchFamily="49" charset="-122"/>
                  <a:ea typeface="楷体" panose="02010609060101010101" pitchFamily="49" charset="-122"/>
                </a:endParaRPr>
              </a:p>
            </p:txBody>
          </p:sp>
          <p:sp>
            <p:nvSpPr>
              <p:cNvPr id="26" name="左大括号 25">
                <a:extLst>
                  <a:ext uri="{FF2B5EF4-FFF2-40B4-BE49-F238E27FC236}">
                    <a16:creationId xmlns:a16="http://schemas.microsoft.com/office/drawing/2014/main" xmlns="" id="{4729B796-ABD6-478D-9018-64223B8E3331}"/>
                  </a:ext>
                </a:extLst>
              </p:cNvPr>
              <p:cNvSpPr/>
              <p:nvPr/>
            </p:nvSpPr>
            <p:spPr>
              <a:xfrm flipH="1">
                <a:off x="4864302" y="3065198"/>
                <a:ext cx="257162" cy="1316272"/>
              </a:xfrm>
              <a:prstGeom prst="leftBrace">
                <a:avLst>
                  <a:gd name="adj1" fmla="val 37956"/>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b="1" dirty="0">
                  <a:latin typeface="楷体" panose="02010609060101010101" pitchFamily="49" charset="-122"/>
                  <a:ea typeface="楷体" panose="02010609060101010101" pitchFamily="49" charset="-122"/>
                </a:endParaRPr>
              </a:p>
            </p:txBody>
          </p:sp>
        </p:grpSp>
        <p:sp>
          <p:nvSpPr>
            <p:cNvPr id="48149" name="矩形 24">
              <a:extLst>
                <a:ext uri="{FF2B5EF4-FFF2-40B4-BE49-F238E27FC236}">
                  <a16:creationId xmlns:a16="http://schemas.microsoft.com/office/drawing/2014/main" xmlns="" id="{8699F7B2-6BEF-4D3F-B3C7-3F1DA9EE1F89}"/>
                </a:ext>
              </a:extLst>
            </p:cNvPr>
            <p:cNvSpPr>
              <a:spLocks noChangeArrowheads="1"/>
            </p:cNvSpPr>
            <p:nvPr/>
          </p:nvSpPr>
          <p:spPr bwMode="auto">
            <a:xfrm>
              <a:off x="6783139" y="1554210"/>
              <a:ext cx="11128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b="1">
                  <a:solidFill>
                    <a:srgbClr val="0000FF"/>
                  </a:solidFill>
                  <a:latin typeface="楷体" panose="02010609060101010101" pitchFamily="49" charset="-122"/>
                  <a:ea typeface="楷体" panose="02010609060101010101" pitchFamily="49" charset="-122"/>
                </a:rPr>
                <a:t>（抑）</a:t>
              </a:r>
              <a:endParaRPr lang="zh-CN" altLang="en-US"/>
            </a:p>
          </p:txBody>
        </p:sp>
        <p:sp>
          <p:nvSpPr>
            <p:cNvPr id="48150" name="矩形 25">
              <a:extLst>
                <a:ext uri="{FF2B5EF4-FFF2-40B4-BE49-F238E27FC236}">
                  <a16:creationId xmlns:a16="http://schemas.microsoft.com/office/drawing/2014/main" xmlns="" id="{4BBCBB6A-1260-418B-A352-A07383EDD635}"/>
                </a:ext>
              </a:extLst>
            </p:cNvPr>
            <p:cNvSpPr>
              <a:spLocks noChangeArrowheads="1"/>
            </p:cNvSpPr>
            <p:nvPr/>
          </p:nvSpPr>
          <p:spPr bwMode="auto">
            <a:xfrm>
              <a:off x="6783139" y="3282998"/>
              <a:ext cx="11128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b="1">
                  <a:solidFill>
                    <a:srgbClr val="0000FF"/>
                  </a:solidFill>
                  <a:latin typeface="楷体" panose="02010609060101010101" pitchFamily="49" charset="-122"/>
                  <a:ea typeface="楷体" panose="02010609060101010101" pitchFamily="49" charset="-122"/>
                </a:rPr>
                <a:t>（扬）</a:t>
              </a:r>
              <a:endParaRPr lang="zh-CN" altLang="en-US"/>
            </a:p>
          </p:txBody>
        </p:sp>
      </p:grpSp>
      <p:grpSp>
        <p:nvGrpSpPr>
          <p:cNvPr id="48151" name="组合 35">
            <a:extLst>
              <a:ext uri="{FF2B5EF4-FFF2-40B4-BE49-F238E27FC236}">
                <a16:creationId xmlns:a16="http://schemas.microsoft.com/office/drawing/2014/main" xmlns="" id="{45E1DCC8-D76C-4BE5-947E-036F0EF04199}"/>
              </a:ext>
            </a:extLst>
          </p:cNvPr>
          <p:cNvGrpSpPr>
            <a:grpSpLocks/>
          </p:cNvGrpSpPr>
          <p:nvPr/>
        </p:nvGrpSpPr>
        <p:grpSpPr bwMode="auto">
          <a:xfrm>
            <a:off x="44450" y="-20638"/>
            <a:ext cx="2006600" cy="523876"/>
            <a:chOff x="70" y="-63"/>
            <a:chExt cx="3161" cy="824"/>
          </a:xfrm>
        </p:grpSpPr>
        <p:sp>
          <p:nvSpPr>
            <p:cNvPr id="48152" name="文本框 6">
              <a:extLst>
                <a:ext uri="{FF2B5EF4-FFF2-40B4-BE49-F238E27FC236}">
                  <a16:creationId xmlns:a16="http://schemas.microsoft.com/office/drawing/2014/main" xmlns="" id="{65643780-D96F-4A93-97BC-49A6ED9BF902}"/>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板书设计</a:t>
              </a:r>
            </a:p>
          </p:txBody>
        </p:sp>
        <p:cxnSp>
          <p:nvCxnSpPr>
            <p:cNvPr id="27" name="直线连接符 9">
              <a:extLst>
                <a:ext uri="{FF2B5EF4-FFF2-40B4-BE49-F238E27FC236}">
                  <a16:creationId xmlns:a16="http://schemas.microsoft.com/office/drawing/2014/main" xmlns="" id="{AEF1CD01-D144-47AF-A95B-27CB0B8ECE74}"/>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8" name="菱形 27">
              <a:extLst>
                <a:ext uri="{FF2B5EF4-FFF2-40B4-BE49-F238E27FC236}">
                  <a16:creationId xmlns:a16="http://schemas.microsoft.com/office/drawing/2014/main" xmlns="" id="{14F72C87-FC62-451E-8053-3203B232FFA5}"/>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矩形 16">
            <a:extLst>
              <a:ext uri="{FF2B5EF4-FFF2-40B4-BE49-F238E27FC236}">
                <a16:creationId xmlns:a16="http://schemas.microsoft.com/office/drawing/2014/main" xmlns="" id="{73D7BC60-E778-4BFC-8790-6A8DDAAF31CF}"/>
              </a:ext>
            </a:extLst>
          </p:cNvPr>
          <p:cNvSpPr>
            <a:spLocks noChangeArrowheads="1"/>
          </p:cNvSpPr>
          <p:nvPr/>
        </p:nvSpPr>
        <p:spPr bwMode="auto">
          <a:xfrm>
            <a:off x="468313" y="1419225"/>
            <a:ext cx="84963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en-US" altLang="zh-CN" sz="2400" b="1">
                <a:latin typeface="楷体" panose="02010609060101010101" pitchFamily="49" charset="-122"/>
                <a:ea typeface="楷体" panose="02010609060101010101" pitchFamily="49" charset="-122"/>
              </a:rPr>
              <a:t>A.</a:t>
            </a:r>
            <a:r>
              <a:rPr lang="zh-CN" altLang="zh-CN" sz="2400" b="1">
                <a:latin typeface="楷体" panose="02010609060101010101" pitchFamily="49" charset="-122"/>
                <a:ea typeface="楷体" panose="02010609060101010101" pitchFamily="49" charset="-122"/>
              </a:rPr>
              <a:t>胡</a:t>
            </a:r>
            <a:r>
              <a:rPr lang="zh-CN" altLang="zh-CN" sz="2400" b="1">
                <a:solidFill>
                  <a:srgbClr val="FF0000"/>
                </a:solidFill>
                <a:latin typeface="楷体" panose="02010609060101010101" pitchFamily="49" charset="-122"/>
                <a:ea typeface="楷体" panose="02010609060101010101" pitchFamily="49" charset="-122"/>
              </a:rPr>
              <a:t>髭</a:t>
            </a:r>
            <a:r>
              <a:rPr lang="zh-CN" altLang="en-US" sz="2400" b="1">
                <a:latin typeface="楷体" panose="02010609060101010101" pitchFamily="49" charset="-122"/>
                <a:ea typeface="楷体" panose="02010609060101010101" pitchFamily="49" charset="-122"/>
              </a:rPr>
              <a:t>（</a:t>
            </a:r>
            <a:r>
              <a:rPr lang="en-US" altLang="zh-CN" sz="2400">
                <a:latin typeface="汉语拼音" pitchFamily="34" charset="0"/>
                <a:ea typeface="楷体" panose="02010609060101010101" pitchFamily="49" charset="-122"/>
              </a:rPr>
              <a:t>zì</a:t>
            </a:r>
            <a:r>
              <a:rPr lang="zh-CN" altLang="en-US" sz="2400" b="1">
                <a:latin typeface="楷体" panose="02010609060101010101" pitchFamily="49" charset="-122"/>
                <a:ea typeface="楷体" panose="02010609060101010101" pitchFamily="49" charset="-122"/>
              </a:rPr>
              <a:t>）    </a:t>
            </a:r>
            <a:r>
              <a:rPr lang="zh-CN" altLang="zh-CN" sz="2400" b="1">
                <a:latin typeface="楷体" panose="02010609060101010101" pitchFamily="49" charset="-122"/>
                <a:ea typeface="楷体" panose="02010609060101010101" pitchFamily="49" charset="-122"/>
              </a:rPr>
              <a:t>长</a:t>
            </a:r>
            <a:r>
              <a:rPr lang="zh-CN" altLang="zh-CN" sz="2400" b="1">
                <a:solidFill>
                  <a:srgbClr val="FF0000"/>
                </a:solidFill>
                <a:latin typeface="楷体" panose="02010609060101010101" pitchFamily="49" charset="-122"/>
                <a:ea typeface="楷体" panose="02010609060101010101" pitchFamily="49" charset="-122"/>
              </a:rPr>
              <a:t>髯</a:t>
            </a:r>
            <a:r>
              <a:rPr lang="zh-CN" altLang="en-US" sz="2400" b="1">
                <a:latin typeface="楷体" panose="02010609060101010101" pitchFamily="49" charset="-122"/>
                <a:ea typeface="楷体" panose="02010609060101010101" pitchFamily="49" charset="-122"/>
              </a:rPr>
              <a:t>（</a:t>
            </a:r>
            <a:r>
              <a:rPr lang="en-US" altLang="zh-CN" sz="2400">
                <a:latin typeface="汉语拼音" pitchFamily="34" charset="0"/>
                <a:ea typeface="楷体" panose="02010609060101010101" pitchFamily="49" charset="-122"/>
              </a:rPr>
              <a:t>rán</a:t>
            </a:r>
            <a:r>
              <a:rPr lang="zh-CN" altLang="en-US" sz="2400" b="1">
                <a:latin typeface="楷体" panose="02010609060101010101" pitchFamily="49" charset="-122"/>
                <a:ea typeface="楷体" panose="02010609060101010101" pitchFamily="49" charset="-122"/>
              </a:rPr>
              <a:t>） </a:t>
            </a:r>
            <a:r>
              <a:rPr lang="zh-CN" altLang="zh-CN" sz="2400" b="1">
                <a:latin typeface="楷体" panose="02010609060101010101" pitchFamily="49" charset="-122"/>
                <a:ea typeface="楷体" panose="02010609060101010101" pitchFamily="49" charset="-122"/>
              </a:rPr>
              <a:t>一</a:t>
            </a:r>
            <a:r>
              <a:rPr lang="zh-CN" altLang="zh-CN" sz="2400" b="1">
                <a:solidFill>
                  <a:srgbClr val="FF0000"/>
                </a:solidFill>
                <a:latin typeface="楷体" panose="02010609060101010101" pitchFamily="49" charset="-122"/>
                <a:ea typeface="楷体" panose="02010609060101010101" pitchFamily="49" charset="-122"/>
              </a:rPr>
              <a:t>绺绺</a:t>
            </a:r>
            <a:r>
              <a:rPr lang="zh-CN" altLang="en-US" sz="2400" b="1">
                <a:latin typeface="楷体" panose="02010609060101010101" pitchFamily="49" charset="-122"/>
                <a:ea typeface="楷体" panose="02010609060101010101" pitchFamily="49" charset="-122"/>
              </a:rPr>
              <a:t>（</a:t>
            </a:r>
            <a:r>
              <a:rPr lang="en-US" altLang="zh-CN" sz="2400">
                <a:latin typeface="汉语拼音" pitchFamily="34" charset="0"/>
                <a:ea typeface="楷体" panose="02010609060101010101" pitchFamily="49" charset="-122"/>
              </a:rPr>
              <a:t>liǔ</a:t>
            </a:r>
            <a:r>
              <a:rPr lang="zh-CN" altLang="en-US" sz="2400" b="1">
                <a:latin typeface="楷体" panose="02010609060101010101" pitchFamily="49" charset="-122"/>
                <a:ea typeface="楷体" panose="02010609060101010101" pitchFamily="49" charset="-122"/>
              </a:rPr>
              <a:t>）</a:t>
            </a:r>
            <a:r>
              <a:rPr lang="zh-CN" altLang="zh-CN" sz="2400" b="1">
                <a:solidFill>
                  <a:srgbClr val="FF0000"/>
                </a:solidFill>
                <a:latin typeface="楷体" panose="02010609060101010101" pitchFamily="49" charset="-122"/>
                <a:ea typeface="楷体" panose="02010609060101010101" pitchFamily="49" charset="-122"/>
              </a:rPr>
              <a:t>鬈</a:t>
            </a:r>
            <a:r>
              <a:rPr lang="zh-CN" altLang="zh-CN" sz="2400" b="1">
                <a:latin typeface="楷体" panose="02010609060101010101" pitchFamily="49" charset="-122"/>
                <a:ea typeface="楷体" panose="02010609060101010101" pitchFamily="49" charset="-122"/>
              </a:rPr>
              <a:t>发</a:t>
            </a:r>
            <a:r>
              <a:rPr lang="zh-CN" altLang="en-US" sz="2400" b="1">
                <a:latin typeface="楷体" panose="02010609060101010101" pitchFamily="49" charset="-122"/>
                <a:ea typeface="楷体" panose="02010609060101010101" pitchFamily="49" charset="-122"/>
              </a:rPr>
              <a:t>（</a:t>
            </a:r>
            <a:r>
              <a:rPr lang="en-US" altLang="zh-CN" sz="2400">
                <a:latin typeface="汉语拼音" pitchFamily="34" charset="0"/>
                <a:ea typeface="楷体" panose="02010609060101010101" pitchFamily="49" charset="-122"/>
              </a:rPr>
              <a:t>quán</a:t>
            </a:r>
            <a:r>
              <a:rPr lang="zh-CN" altLang="en-US" sz="2400" b="1">
                <a:latin typeface="楷体" panose="02010609060101010101" pitchFamily="49" charset="-122"/>
                <a:ea typeface="楷体" panose="02010609060101010101" pitchFamily="49" charset="-122"/>
              </a:rPr>
              <a:t>）</a:t>
            </a:r>
            <a:endParaRPr lang="zh-CN" altLang="zh-CN" sz="2400" b="1">
              <a:latin typeface="楷体" panose="02010609060101010101" pitchFamily="49" charset="-122"/>
              <a:ea typeface="楷体" panose="02010609060101010101" pitchFamily="49" charset="-122"/>
            </a:endParaRPr>
          </a:p>
          <a:p>
            <a:pPr eaLnBrk="0" hangingPunct="0">
              <a:lnSpc>
                <a:spcPct val="150000"/>
              </a:lnSpc>
            </a:pPr>
            <a:r>
              <a:rPr lang="en-US" altLang="zh-CN" sz="2400" b="1">
                <a:latin typeface="楷体" panose="02010609060101010101" pitchFamily="49" charset="-122"/>
                <a:ea typeface="楷体" panose="02010609060101010101" pitchFamily="49" charset="-122"/>
              </a:rPr>
              <a:t>B.</a:t>
            </a:r>
            <a:r>
              <a:rPr lang="zh-CN" altLang="zh-CN" sz="2400" b="1">
                <a:solidFill>
                  <a:srgbClr val="FF0000"/>
                </a:solidFill>
                <a:latin typeface="楷体" panose="02010609060101010101" pitchFamily="49" charset="-122"/>
                <a:ea typeface="楷体" panose="02010609060101010101" pitchFamily="49" charset="-122"/>
              </a:rPr>
              <a:t>黝</a:t>
            </a:r>
            <a:r>
              <a:rPr lang="zh-CN" altLang="zh-CN" sz="2400" b="1">
                <a:latin typeface="楷体" panose="02010609060101010101" pitchFamily="49" charset="-122"/>
                <a:ea typeface="楷体" panose="02010609060101010101" pitchFamily="49" charset="-122"/>
              </a:rPr>
              <a:t>黑</a:t>
            </a:r>
            <a:r>
              <a:rPr lang="zh-CN" altLang="en-US" sz="2400" b="1">
                <a:latin typeface="楷体" panose="02010609060101010101" pitchFamily="49" charset="-122"/>
                <a:ea typeface="楷体" panose="02010609060101010101" pitchFamily="49" charset="-122"/>
              </a:rPr>
              <a:t>（</a:t>
            </a:r>
            <a:r>
              <a:rPr lang="en-US" altLang="zh-CN" sz="2400">
                <a:latin typeface="汉语拼音" pitchFamily="34" charset="0"/>
                <a:ea typeface="楷体" panose="02010609060101010101" pitchFamily="49" charset="-122"/>
              </a:rPr>
              <a:t>yǒu</a:t>
            </a:r>
            <a:r>
              <a:rPr lang="zh-CN" altLang="en-US" sz="2400" b="1">
                <a:latin typeface="楷体" panose="02010609060101010101" pitchFamily="49" charset="-122"/>
                <a:ea typeface="楷体" panose="02010609060101010101" pitchFamily="49" charset="-122"/>
              </a:rPr>
              <a:t>）</a:t>
            </a:r>
            <a:r>
              <a:rPr lang="en-US" altLang="zh-CN" sz="2400" b="1">
                <a:latin typeface="楷体" panose="02010609060101010101" pitchFamily="49" charset="-122"/>
                <a:ea typeface="楷体" panose="02010609060101010101" pitchFamily="49" charset="-122"/>
              </a:rPr>
              <a:t>  </a:t>
            </a:r>
            <a:r>
              <a:rPr lang="zh-CN" altLang="zh-CN" sz="2400" b="1">
                <a:latin typeface="楷体" panose="02010609060101010101" pitchFamily="49" charset="-122"/>
                <a:ea typeface="楷体" panose="02010609060101010101" pitchFamily="49" charset="-122"/>
              </a:rPr>
              <a:t>粗</a:t>
            </a:r>
            <a:r>
              <a:rPr lang="zh-CN" altLang="zh-CN" sz="2400" b="1">
                <a:solidFill>
                  <a:srgbClr val="FF0000"/>
                </a:solidFill>
                <a:latin typeface="楷体" panose="02010609060101010101" pitchFamily="49" charset="-122"/>
                <a:ea typeface="楷体" panose="02010609060101010101" pitchFamily="49" charset="-122"/>
              </a:rPr>
              <a:t>劣</a:t>
            </a:r>
            <a:r>
              <a:rPr lang="zh-CN" altLang="en-US" sz="2400" b="1">
                <a:latin typeface="楷体" panose="02010609060101010101" pitchFamily="49" charset="-122"/>
                <a:ea typeface="楷体" panose="02010609060101010101" pitchFamily="49" charset="-122"/>
              </a:rPr>
              <a:t>（</a:t>
            </a:r>
            <a:r>
              <a:rPr lang="en-US" altLang="zh-CN" sz="2400">
                <a:latin typeface="汉语拼音" pitchFamily="34" charset="0"/>
                <a:ea typeface="楷体" panose="02010609060101010101" pitchFamily="49" charset="-122"/>
              </a:rPr>
              <a:t>liè</a:t>
            </a:r>
            <a:r>
              <a:rPr lang="zh-CN" altLang="en-US" sz="2400" b="1">
                <a:latin typeface="楷体" panose="02010609060101010101" pitchFamily="49" charset="-122"/>
                <a:ea typeface="楷体" panose="02010609060101010101" pitchFamily="49" charset="-122"/>
              </a:rPr>
              <a:t>）</a:t>
            </a:r>
            <a:r>
              <a:rPr lang="en-US" altLang="zh-CN" sz="2400" b="1">
                <a:latin typeface="楷体" panose="02010609060101010101" pitchFamily="49" charset="-122"/>
                <a:ea typeface="楷体" panose="02010609060101010101" pitchFamily="49" charset="-122"/>
              </a:rPr>
              <a:t>  </a:t>
            </a:r>
            <a:r>
              <a:rPr lang="zh-CN" altLang="zh-CN" sz="2400" b="1">
                <a:solidFill>
                  <a:srgbClr val="FF0000"/>
                </a:solidFill>
                <a:latin typeface="楷体" panose="02010609060101010101" pitchFamily="49" charset="-122"/>
                <a:ea typeface="楷体" panose="02010609060101010101" pitchFamily="49" charset="-122"/>
              </a:rPr>
              <a:t>滞</a:t>
            </a:r>
            <a:r>
              <a:rPr lang="zh-CN" altLang="zh-CN" sz="2400" b="1">
                <a:latin typeface="楷体" panose="02010609060101010101" pitchFamily="49" charset="-122"/>
                <a:ea typeface="楷体" panose="02010609060101010101" pitchFamily="49" charset="-122"/>
              </a:rPr>
              <a:t>留</a:t>
            </a:r>
            <a:r>
              <a:rPr lang="zh-CN" altLang="en-US" sz="2400" b="1">
                <a:latin typeface="楷体" panose="02010609060101010101" pitchFamily="49" charset="-122"/>
                <a:ea typeface="楷体" panose="02010609060101010101" pitchFamily="49" charset="-122"/>
              </a:rPr>
              <a:t>（</a:t>
            </a:r>
            <a:r>
              <a:rPr lang="en-US" altLang="zh-CN" sz="2400">
                <a:latin typeface="汉语拼音" pitchFamily="34" charset="0"/>
                <a:ea typeface="楷体" panose="02010609060101010101" pitchFamily="49" charset="-122"/>
              </a:rPr>
              <a:t>zhì</a:t>
            </a:r>
            <a:r>
              <a:rPr lang="zh-CN" altLang="en-US" sz="2400" b="1">
                <a:latin typeface="楷体" panose="02010609060101010101" pitchFamily="49" charset="-122"/>
                <a:ea typeface="楷体" panose="02010609060101010101" pitchFamily="49" charset="-122"/>
              </a:rPr>
              <a:t>）</a:t>
            </a:r>
            <a:r>
              <a:rPr lang="en-US" altLang="zh-CN" sz="2400" b="1">
                <a:latin typeface="楷体" panose="02010609060101010101" pitchFamily="49" charset="-122"/>
                <a:ea typeface="楷体" panose="02010609060101010101" pitchFamily="49" charset="-122"/>
              </a:rPr>
              <a:t>  </a:t>
            </a:r>
            <a:r>
              <a:rPr lang="zh-CN" altLang="zh-CN" sz="2400" b="1">
                <a:solidFill>
                  <a:srgbClr val="FF0000"/>
                </a:solidFill>
                <a:latin typeface="楷体" panose="02010609060101010101" pitchFamily="49" charset="-122"/>
                <a:ea typeface="楷体" panose="02010609060101010101" pitchFamily="49" charset="-122"/>
              </a:rPr>
              <a:t>穹</a:t>
            </a:r>
            <a:r>
              <a:rPr lang="zh-CN" altLang="zh-CN" sz="2400" b="1">
                <a:latin typeface="楷体" panose="02010609060101010101" pitchFamily="49" charset="-122"/>
                <a:ea typeface="楷体" panose="02010609060101010101" pitchFamily="49" charset="-122"/>
              </a:rPr>
              <a:t>顶</a:t>
            </a:r>
            <a:r>
              <a:rPr lang="zh-CN" altLang="en-US" sz="2400" b="1">
                <a:latin typeface="楷体" panose="02010609060101010101" pitchFamily="49" charset="-122"/>
                <a:ea typeface="楷体" panose="02010609060101010101" pitchFamily="49" charset="-122"/>
              </a:rPr>
              <a:t>（</a:t>
            </a:r>
            <a:r>
              <a:rPr lang="en-US" altLang="zh-CN" sz="2400">
                <a:latin typeface="汉语拼音" pitchFamily="34" charset="0"/>
                <a:ea typeface="楷体" panose="02010609060101010101" pitchFamily="49" charset="-122"/>
              </a:rPr>
              <a:t>qióng</a:t>
            </a:r>
            <a:r>
              <a:rPr lang="zh-CN" altLang="en-US" sz="2400" b="1">
                <a:latin typeface="楷体" panose="02010609060101010101" pitchFamily="49" charset="-122"/>
                <a:ea typeface="楷体" panose="02010609060101010101" pitchFamily="49" charset="-122"/>
              </a:rPr>
              <a:t>）</a:t>
            </a:r>
            <a:endParaRPr lang="zh-CN" altLang="zh-CN" sz="2400" b="1">
              <a:latin typeface="楷体" panose="02010609060101010101" pitchFamily="49" charset="-122"/>
              <a:ea typeface="楷体" panose="02010609060101010101" pitchFamily="49" charset="-122"/>
            </a:endParaRPr>
          </a:p>
          <a:p>
            <a:pPr eaLnBrk="0" hangingPunct="0">
              <a:lnSpc>
                <a:spcPct val="150000"/>
              </a:lnSpc>
            </a:pPr>
            <a:r>
              <a:rPr lang="en-US" altLang="zh-CN" sz="2400" b="1">
                <a:latin typeface="楷体" panose="02010609060101010101" pitchFamily="49" charset="-122"/>
                <a:ea typeface="楷体" panose="02010609060101010101" pitchFamily="49" charset="-122"/>
              </a:rPr>
              <a:t>C.</a:t>
            </a:r>
            <a:r>
              <a:rPr lang="zh-CN" altLang="zh-CN" sz="2400" b="1">
                <a:latin typeface="楷体" panose="02010609060101010101" pitchFamily="49" charset="-122"/>
                <a:ea typeface="楷体" panose="02010609060101010101" pitchFamily="49" charset="-122"/>
              </a:rPr>
              <a:t>可</a:t>
            </a:r>
            <a:r>
              <a:rPr lang="zh-CN" altLang="zh-CN" sz="2400" b="1">
                <a:solidFill>
                  <a:srgbClr val="FF0000"/>
                </a:solidFill>
                <a:latin typeface="楷体" panose="02010609060101010101" pitchFamily="49" charset="-122"/>
                <a:ea typeface="楷体" panose="02010609060101010101" pitchFamily="49" charset="-122"/>
              </a:rPr>
              <a:t>憎</a:t>
            </a:r>
            <a:r>
              <a:rPr lang="zh-CN" altLang="en-US" sz="2400" b="1">
                <a:latin typeface="楷体" panose="02010609060101010101" pitchFamily="49" charset="-122"/>
                <a:ea typeface="楷体" panose="02010609060101010101" pitchFamily="49" charset="-122"/>
              </a:rPr>
              <a:t>（</a:t>
            </a:r>
            <a:r>
              <a:rPr lang="en-US" altLang="zh-CN" sz="2400">
                <a:latin typeface="汉语拼音" pitchFamily="34" charset="0"/>
                <a:ea typeface="楷体" panose="02010609060101010101" pitchFamily="49" charset="-122"/>
              </a:rPr>
              <a:t>zēng</a:t>
            </a:r>
            <a:r>
              <a:rPr lang="zh-CN" altLang="en-US" sz="2400" b="1">
                <a:latin typeface="楷体" panose="02010609060101010101" pitchFamily="49" charset="-122"/>
                <a:ea typeface="楷体" panose="02010609060101010101" pitchFamily="49" charset="-122"/>
              </a:rPr>
              <a:t>）</a:t>
            </a:r>
            <a:r>
              <a:rPr lang="en-US" altLang="zh-CN" sz="2400" b="1">
                <a:latin typeface="楷体" panose="02010609060101010101" pitchFamily="49" charset="-122"/>
                <a:ea typeface="楷体" panose="02010609060101010101" pitchFamily="49" charset="-122"/>
              </a:rPr>
              <a:t> </a:t>
            </a:r>
            <a:r>
              <a:rPr lang="zh-CN" altLang="zh-CN" sz="2400" b="1">
                <a:latin typeface="楷体" panose="02010609060101010101" pitchFamily="49" charset="-122"/>
                <a:ea typeface="楷体" panose="02010609060101010101" pitchFamily="49" charset="-122"/>
              </a:rPr>
              <a:t>蒙</a:t>
            </a:r>
            <a:r>
              <a:rPr lang="zh-CN" altLang="zh-CN" sz="2400" b="1">
                <a:solidFill>
                  <a:srgbClr val="FF0000"/>
                </a:solidFill>
                <a:latin typeface="楷体" panose="02010609060101010101" pitchFamily="49" charset="-122"/>
                <a:ea typeface="楷体" panose="02010609060101010101" pitchFamily="49" charset="-122"/>
              </a:rPr>
              <a:t>昧</a:t>
            </a:r>
            <a:r>
              <a:rPr lang="zh-CN" altLang="en-US" sz="2400" b="1">
                <a:latin typeface="楷体" panose="02010609060101010101" pitchFamily="49" charset="-122"/>
                <a:ea typeface="楷体" panose="02010609060101010101" pitchFamily="49" charset="-122"/>
              </a:rPr>
              <a:t>（</a:t>
            </a:r>
            <a:r>
              <a:rPr lang="en-US" altLang="zh-CN" sz="2400">
                <a:latin typeface="汉语拼音" pitchFamily="34" charset="0"/>
                <a:ea typeface="楷体" panose="02010609060101010101" pitchFamily="49" charset="-122"/>
              </a:rPr>
              <a:t>mèi</a:t>
            </a:r>
            <a:r>
              <a:rPr lang="zh-CN" altLang="en-US" sz="2400" b="1">
                <a:latin typeface="楷体" panose="02010609060101010101" pitchFamily="49" charset="-122"/>
                <a:ea typeface="楷体" panose="02010609060101010101" pitchFamily="49" charset="-122"/>
              </a:rPr>
              <a:t>）</a:t>
            </a:r>
            <a:r>
              <a:rPr lang="en-US" altLang="zh-CN" sz="2400" b="1">
                <a:latin typeface="楷体" panose="02010609060101010101" pitchFamily="49" charset="-122"/>
                <a:ea typeface="楷体" panose="02010609060101010101" pitchFamily="49" charset="-122"/>
              </a:rPr>
              <a:t> </a:t>
            </a:r>
            <a:r>
              <a:rPr lang="zh-CN" altLang="zh-CN" sz="2400" b="1">
                <a:solidFill>
                  <a:srgbClr val="FF0000"/>
                </a:solidFill>
                <a:latin typeface="楷体" panose="02010609060101010101" pitchFamily="49" charset="-122"/>
                <a:ea typeface="楷体" panose="02010609060101010101" pitchFamily="49" charset="-122"/>
              </a:rPr>
              <a:t>貂</a:t>
            </a:r>
            <a:r>
              <a:rPr lang="zh-CN" altLang="zh-CN" sz="2400" b="1">
                <a:latin typeface="楷体" panose="02010609060101010101" pitchFamily="49" charset="-122"/>
                <a:ea typeface="楷体" panose="02010609060101010101" pitchFamily="49" charset="-122"/>
              </a:rPr>
              <a:t>皮</a:t>
            </a:r>
            <a:r>
              <a:rPr lang="zh-CN" altLang="en-US" sz="2400" b="1">
                <a:latin typeface="楷体" panose="02010609060101010101" pitchFamily="49" charset="-122"/>
                <a:ea typeface="楷体" panose="02010609060101010101" pitchFamily="49" charset="-122"/>
              </a:rPr>
              <a:t>（</a:t>
            </a:r>
            <a:r>
              <a:rPr lang="en-US" altLang="zh-CN" sz="2400">
                <a:latin typeface="汉语拼音" pitchFamily="34" charset="0"/>
                <a:ea typeface="楷体" panose="02010609060101010101" pitchFamily="49" charset="-122"/>
              </a:rPr>
              <a:t>diāo</a:t>
            </a:r>
            <a:r>
              <a:rPr lang="zh-CN" altLang="en-US" sz="2400" b="1">
                <a:latin typeface="楷体" panose="02010609060101010101" pitchFamily="49" charset="-122"/>
                <a:ea typeface="楷体" panose="02010609060101010101" pitchFamily="49" charset="-122"/>
              </a:rPr>
              <a:t>）</a:t>
            </a:r>
            <a:r>
              <a:rPr lang="en-US" altLang="zh-CN" sz="2400" b="1">
                <a:latin typeface="楷体" panose="02010609060101010101" pitchFamily="49" charset="-122"/>
                <a:ea typeface="楷体" panose="02010609060101010101" pitchFamily="49" charset="-122"/>
              </a:rPr>
              <a:t> </a:t>
            </a:r>
            <a:r>
              <a:rPr lang="zh-CN" altLang="zh-CN" sz="2400" b="1">
                <a:latin typeface="楷体" panose="02010609060101010101" pitchFamily="49" charset="-122"/>
                <a:ea typeface="楷体" panose="02010609060101010101" pitchFamily="49" charset="-122"/>
              </a:rPr>
              <a:t>酒</a:t>
            </a:r>
            <a:r>
              <a:rPr lang="zh-CN" altLang="zh-CN" sz="2400" b="1">
                <a:solidFill>
                  <a:srgbClr val="FF0000"/>
                </a:solidFill>
                <a:latin typeface="楷体" panose="02010609060101010101" pitchFamily="49" charset="-122"/>
                <a:ea typeface="楷体" panose="02010609060101010101" pitchFamily="49" charset="-122"/>
              </a:rPr>
              <a:t>肆</a:t>
            </a:r>
            <a:r>
              <a:rPr lang="zh-CN" altLang="en-US" sz="2400" b="1">
                <a:latin typeface="楷体" panose="02010609060101010101" pitchFamily="49" charset="-122"/>
                <a:ea typeface="楷体" panose="02010609060101010101" pitchFamily="49" charset="-122"/>
              </a:rPr>
              <a:t>（</a:t>
            </a:r>
            <a:r>
              <a:rPr lang="en-US" altLang="zh-CN" sz="2400">
                <a:latin typeface="汉语拼音" pitchFamily="34" charset="0"/>
                <a:ea typeface="楷体" panose="02010609060101010101" pitchFamily="49" charset="-122"/>
              </a:rPr>
              <a:t>sì</a:t>
            </a:r>
            <a:r>
              <a:rPr lang="zh-CN" altLang="en-US" sz="2400" b="1">
                <a:latin typeface="楷体" panose="02010609060101010101" pitchFamily="49" charset="-122"/>
                <a:ea typeface="楷体" panose="02010609060101010101" pitchFamily="49" charset="-122"/>
              </a:rPr>
              <a:t>）</a:t>
            </a:r>
            <a:endParaRPr lang="zh-CN" altLang="zh-CN" sz="2400" b="1">
              <a:latin typeface="楷体" panose="02010609060101010101" pitchFamily="49" charset="-122"/>
              <a:ea typeface="楷体" panose="02010609060101010101" pitchFamily="49" charset="-122"/>
            </a:endParaRPr>
          </a:p>
          <a:p>
            <a:pPr eaLnBrk="0" hangingPunct="0">
              <a:lnSpc>
                <a:spcPct val="150000"/>
              </a:lnSpc>
            </a:pPr>
            <a:r>
              <a:rPr lang="en-US" altLang="zh-CN" sz="2400" b="1">
                <a:latin typeface="楷体" panose="02010609060101010101" pitchFamily="49" charset="-122"/>
                <a:ea typeface="楷体" panose="02010609060101010101" pitchFamily="49" charset="-122"/>
              </a:rPr>
              <a:t>D.</a:t>
            </a:r>
            <a:r>
              <a:rPr lang="zh-CN" altLang="zh-CN" sz="2400" b="1">
                <a:solidFill>
                  <a:srgbClr val="FF0000"/>
                </a:solidFill>
                <a:latin typeface="楷体" panose="02010609060101010101" pitchFamily="49" charset="-122"/>
                <a:ea typeface="楷体" panose="02010609060101010101" pitchFamily="49" charset="-122"/>
              </a:rPr>
              <a:t>掠</a:t>
            </a:r>
            <a:r>
              <a:rPr lang="zh-CN" altLang="zh-CN" sz="2400" b="1">
                <a:latin typeface="楷体" panose="02010609060101010101" pitchFamily="49" charset="-122"/>
                <a:ea typeface="楷体" panose="02010609060101010101" pitchFamily="49" charset="-122"/>
              </a:rPr>
              <a:t>过</a:t>
            </a:r>
            <a:r>
              <a:rPr lang="zh-CN" altLang="en-US" sz="2400" b="1">
                <a:latin typeface="楷体" panose="02010609060101010101" pitchFamily="49" charset="-122"/>
                <a:ea typeface="楷体" panose="02010609060101010101" pitchFamily="49" charset="-122"/>
              </a:rPr>
              <a:t>（</a:t>
            </a:r>
            <a:r>
              <a:rPr lang="en-US" altLang="zh-CN" sz="2400">
                <a:latin typeface="汉语拼音" pitchFamily="34" charset="0"/>
                <a:ea typeface="楷体" panose="02010609060101010101" pitchFamily="49" charset="-122"/>
              </a:rPr>
              <a:t>lüè</a:t>
            </a:r>
            <a:r>
              <a:rPr lang="zh-CN" altLang="en-US" sz="2400" b="1">
                <a:latin typeface="楷体" panose="02010609060101010101" pitchFamily="49" charset="-122"/>
                <a:ea typeface="楷体" panose="02010609060101010101" pitchFamily="49" charset="-122"/>
              </a:rPr>
              <a:t>）</a:t>
            </a:r>
            <a:r>
              <a:rPr lang="en-US" altLang="zh-CN" sz="2400" b="1">
                <a:latin typeface="楷体" panose="02010609060101010101" pitchFamily="49" charset="-122"/>
                <a:ea typeface="楷体" panose="02010609060101010101" pitchFamily="49" charset="-122"/>
              </a:rPr>
              <a:t>   </a:t>
            </a:r>
            <a:r>
              <a:rPr lang="zh-CN" altLang="zh-CN" sz="2400" b="1">
                <a:solidFill>
                  <a:srgbClr val="FF0000"/>
                </a:solidFill>
                <a:latin typeface="楷体" panose="02010609060101010101" pitchFamily="49" charset="-122"/>
                <a:ea typeface="楷体" panose="02010609060101010101" pitchFamily="49" charset="-122"/>
              </a:rPr>
              <a:t>颔</a:t>
            </a:r>
            <a:r>
              <a:rPr lang="zh-CN" altLang="zh-CN" sz="2400" b="1">
                <a:latin typeface="楷体" panose="02010609060101010101" pitchFamily="49" charset="-122"/>
                <a:ea typeface="楷体" panose="02010609060101010101" pitchFamily="49" charset="-122"/>
              </a:rPr>
              <a:t>首</a:t>
            </a:r>
            <a:r>
              <a:rPr lang="zh-CN" altLang="en-US" sz="2400" b="1">
                <a:latin typeface="楷体" panose="02010609060101010101" pitchFamily="49" charset="-122"/>
                <a:ea typeface="楷体" panose="02010609060101010101" pitchFamily="49" charset="-122"/>
              </a:rPr>
              <a:t>（</a:t>
            </a:r>
            <a:r>
              <a:rPr lang="en-US" altLang="zh-CN" sz="2400">
                <a:latin typeface="汉语拼音" pitchFamily="34" charset="0"/>
                <a:ea typeface="楷体" panose="02010609060101010101" pitchFamily="49" charset="-122"/>
              </a:rPr>
              <a:t>hàn</a:t>
            </a:r>
            <a:r>
              <a:rPr lang="zh-CN" altLang="en-US" sz="2400" b="1">
                <a:latin typeface="楷体" panose="02010609060101010101" pitchFamily="49" charset="-122"/>
                <a:ea typeface="楷体" panose="02010609060101010101" pitchFamily="49" charset="-122"/>
              </a:rPr>
              <a:t>）</a:t>
            </a:r>
            <a:r>
              <a:rPr lang="en-US" altLang="zh-CN" sz="2400" b="1">
                <a:latin typeface="楷体" panose="02010609060101010101" pitchFamily="49" charset="-122"/>
                <a:ea typeface="楷体" panose="02010609060101010101" pitchFamily="49" charset="-122"/>
              </a:rPr>
              <a:t> </a:t>
            </a:r>
            <a:r>
              <a:rPr lang="zh-CN" altLang="zh-CN" sz="2400" b="1">
                <a:solidFill>
                  <a:srgbClr val="FF0000"/>
                </a:solidFill>
                <a:latin typeface="楷体" panose="02010609060101010101" pitchFamily="49" charset="-122"/>
                <a:ea typeface="楷体" panose="02010609060101010101" pitchFamily="49" charset="-122"/>
              </a:rPr>
              <a:t>锃</a:t>
            </a:r>
            <a:r>
              <a:rPr lang="zh-CN" altLang="zh-CN" sz="2400" b="1">
                <a:latin typeface="楷体" panose="02010609060101010101" pitchFamily="49" charset="-122"/>
                <a:ea typeface="楷体" panose="02010609060101010101" pitchFamily="49" charset="-122"/>
              </a:rPr>
              <a:t>亮</a:t>
            </a:r>
            <a:r>
              <a:rPr lang="zh-CN" altLang="en-US" sz="2400" b="1">
                <a:latin typeface="楷体" panose="02010609060101010101" pitchFamily="49" charset="-122"/>
                <a:ea typeface="楷体" panose="02010609060101010101" pitchFamily="49" charset="-122"/>
              </a:rPr>
              <a:t>（</a:t>
            </a:r>
            <a:r>
              <a:rPr lang="en-US" altLang="zh-CN" sz="2400">
                <a:latin typeface="汉语拼音" pitchFamily="34" charset="0"/>
                <a:ea typeface="楷体" panose="02010609060101010101" pitchFamily="49" charset="-122"/>
              </a:rPr>
              <a:t>zèng</a:t>
            </a:r>
            <a:r>
              <a:rPr lang="zh-CN" altLang="en-US" sz="2400" b="1">
                <a:latin typeface="楷体" panose="02010609060101010101" pitchFamily="49" charset="-122"/>
                <a:ea typeface="楷体" panose="02010609060101010101" pitchFamily="49" charset="-122"/>
              </a:rPr>
              <a:t>）</a:t>
            </a:r>
            <a:r>
              <a:rPr lang="zh-CN" altLang="zh-CN" sz="2400" b="1">
                <a:solidFill>
                  <a:srgbClr val="FF0000"/>
                </a:solidFill>
                <a:latin typeface="楷体" panose="02010609060101010101" pitchFamily="49" charset="-122"/>
                <a:ea typeface="楷体" panose="02010609060101010101" pitchFamily="49" charset="-122"/>
              </a:rPr>
              <a:t>轩</a:t>
            </a:r>
            <a:r>
              <a:rPr lang="zh-CN" altLang="zh-CN" sz="2400" b="1">
                <a:latin typeface="楷体" panose="02010609060101010101" pitchFamily="49" charset="-122"/>
                <a:ea typeface="楷体" panose="02010609060101010101" pitchFamily="49" charset="-122"/>
              </a:rPr>
              <a:t>昂</a:t>
            </a:r>
            <a:r>
              <a:rPr lang="zh-CN" altLang="en-US" sz="2400" b="1">
                <a:latin typeface="楷体" panose="02010609060101010101" pitchFamily="49" charset="-122"/>
                <a:ea typeface="楷体" panose="02010609060101010101" pitchFamily="49" charset="-122"/>
              </a:rPr>
              <a:t>（</a:t>
            </a:r>
            <a:r>
              <a:rPr lang="en-US" altLang="zh-CN" sz="2400">
                <a:latin typeface="汉语拼音" pitchFamily="34" charset="0"/>
                <a:ea typeface="楷体" panose="02010609060101010101" pitchFamily="49" charset="-122"/>
              </a:rPr>
              <a:t>xuān</a:t>
            </a:r>
            <a:r>
              <a:rPr lang="zh-CN" altLang="en-US" sz="2400" b="1">
                <a:latin typeface="楷体" panose="02010609060101010101" pitchFamily="49" charset="-122"/>
                <a:ea typeface="楷体" panose="02010609060101010101" pitchFamily="49" charset="-122"/>
              </a:rPr>
              <a:t>）</a:t>
            </a:r>
            <a:endParaRPr lang="zh-CN" altLang="zh-CN" sz="2400" b="1">
              <a:latin typeface="楷体" panose="02010609060101010101" pitchFamily="49" charset="-122"/>
              <a:ea typeface="楷体" panose="02010609060101010101" pitchFamily="49" charset="-122"/>
            </a:endParaRPr>
          </a:p>
        </p:txBody>
      </p:sp>
      <p:sp>
        <p:nvSpPr>
          <p:cNvPr id="48131" name="矩形 6">
            <a:extLst>
              <a:ext uri="{FF2B5EF4-FFF2-40B4-BE49-F238E27FC236}">
                <a16:creationId xmlns:a16="http://schemas.microsoft.com/office/drawing/2014/main" xmlns="" id="{6E450D03-6D0B-4C7A-BF75-E53D2A483F28}"/>
              </a:ext>
            </a:extLst>
          </p:cNvPr>
          <p:cNvSpPr>
            <a:spLocks noChangeArrowheads="1"/>
          </p:cNvSpPr>
          <p:nvPr/>
        </p:nvSpPr>
        <p:spPr bwMode="auto">
          <a:xfrm>
            <a:off x="395288" y="700088"/>
            <a:ext cx="81375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600" b="1" dirty="0">
                <a:solidFill>
                  <a:srgbClr val="000000"/>
                </a:solidFill>
                <a:latin typeface="宋体" panose="02010600030101010101" pitchFamily="2" charset="-122"/>
              </a:rPr>
              <a:t>1.</a:t>
            </a:r>
            <a:r>
              <a:rPr lang="zh-CN" altLang="zh-CN" sz="2600" b="1" dirty="0">
                <a:solidFill>
                  <a:srgbClr val="000000"/>
                </a:solidFill>
                <a:latin typeface="宋体" panose="02010600030101010101" pitchFamily="2" charset="-122"/>
              </a:rPr>
              <a:t>下列</a:t>
            </a:r>
            <a:r>
              <a:rPr lang="zh-CN" altLang="en-US" sz="2600" b="1" dirty="0">
                <a:solidFill>
                  <a:srgbClr val="000000"/>
                </a:solidFill>
                <a:latin typeface="宋体" panose="02010600030101010101" pitchFamily="2" charset="-122"/>
              </a:rPr>
              <a:t>红色</a:t>
            </a:r>
            <a:r>
              <a:rPr lang="zh-CN" altLang="zh-CN" sz="2600" b="1" dirty="0">
                <a:solidFill>
                  <a:srgbClr val="000000"/>
                </a:solidFill>
                <a:latin typeface="宋体" panose="02010600030101010101" pitchFamily="2" charset="-122"/>
              </a:rPr>
              <a:t>字的注音</a:t>
            </a:r>
            <a:r>
              <a:rPr lang="zh-CN" altLang="zh-CN" sz="2600" b="1" dirty="0">
                <a:latin typeface="宋体" panose="02010600030101010101" pitchFamily="2" charset="-122"/>
              </a:rPr>
              <a:t>有误</a:t>
            </a:r>
            <a:r>
              <a:rPr lang="zh-CN" altLang="zh-CN" sz="2600" b="1" dirty="0">
                <a:solidFill>
                  <a:srgbClr val="000000"/>
                </a:solidFill>
                <a:latin typeface="宋体" panose="02010600030101010101" pitchFamily="2" charset="-122"/>
              </a:rPr>
              <a:t>的一项是</a:t>
            </a:r>
            <a:r>
              <a:rPr lang="zh-CN" altLang="en-US" sz="2600" b="1" dirty="0">
                <a:solidFill>
                  <a:srgbClr val="000000"/>
                </a:solidFill>
                <a:latin typeface="宋体" panose="02010600030101010101" pitchFamily="2" charset="-122"/>
              </a:rPr>
              <a:t>（</a:t>
            </a:r>
            <a:r>
              <a:rPr lang="zh-CN" altLang="zh-CN" sz="2600" b="1" dirty="0">
                <a:solidFill>
                  <a:srgbClr val="000000"/>
                </a:solidFill>
                <a:latin typeface="宋体" panose="02010600030101010101" pitchFamily="2" charset="-122"/>
              </a:rPr>
              <a:t>　　</a:t>
            </a:r>
            <a:r>
              <a:rPr lang="zh-CN" altLang="en-US" sz="2600" b="1" dirty="0">
                <a:solidFill>
                  <a:srgbClr val="000000"/>
                </a:solidFill>
                <a:latin typeface="宋体" panose="02010600030101010101" pitchFamily="2" charset="-122"/>
              </a:rPr>
              <a:t>）。</a:t>
            </a:r>
            <a:endParaRPr lang="zh-CN" altLang="en-US" sz="2600" b="1" dirty="0">
              <a:latin typeface="宋体" panose="02010600030101010101" pitchFamily="2" charset="-122"/>
            </a:endParaRPr>
          </a:p>
        </p:txBody>
      </p:sp>
      <p:sp>
        <p:nvSpPr>
          <p:cNvPr id="9" name="TextBox 8">
            <a:extLst>
              <a:ext uri="{FF2B5EF4-FFF2-40B4-BE49-F238E27FC236}">
                <a16:creationId xmlns:a16="http://schemas.microsoft.com/office/drawing/2014/main" xmlns="" id="{6F87C851-01C6-48C2-AFDE-85E14C58C7FF}"/>
              </a:ext>
            </a:extLst>
          </p:cNvPr>
          <p:cNvSpPr txBox="1">
            <a:spLocks noChangeArrowheads="1"/>
          </p:cNvSpPr>
          <p:nvPr/>
        </p:nvSpPr>
        <p:spPr bwMode="auto">
          <a:xfrm>
            <a:off x="5924550" y="700088"/>
            <a:ext cx="2889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600" b="1">
                <a:solidFill>
                  <a:srgbClr val="FF0000"/>
                </a:solidFill>
                <a:latin typeface="楷体" panose="02010609060101010101" pitchFamily="49" charset="-122"/>
                <a:ea typeface="楷体" panose="02010609060101010101" pitchFamily="49" charset="-122"/>
              </a:rPr>
              <a:t>A</a:t>
            </a:r>
            <a:endParaRPr lang="zh-CN" altLang="en-US" sz="2600" b="1">
              <a:solidFill>
                <a:srgbClr val="FF0000"/>
              </a:solidFill>
              <a:latin typeface="楷体" panose="02010609060101010101" pitchFamily="49" charset="-122"/>
              <a:ea typeface="楷体" panose="02010609060101010101" pitchFamily="49" charset="-122"/>
            </a:endParaRPr>
          </a:p>
        </p:txBody>
      </p:sp>
      <p:grpSp>
        <p:nvGrpSpPr>
          <p:cNvPr id="49156" name="组合 15">
            <a:extLst>
              <a:ext uri="{FF2B5EF4-FFF2-40B4-BE49-F238E27FC236}">
                <a16:creationId xmlns:a16="http://schemas.microsoft.com/office/drawing/2014/main" xmlns="" id="{8D045483-3E49-498F-AC40-FF938F0775DF}"/>
              </a:ext>
            </a:extLst>
          </p:cNvPr>
          <p:cNvGrpSpPr>
            <a:grpSpLocks/>
          </p:cNvGrpSpPr>
          <p:nvPr/>
        </p:nvGrpSpPr>
        <p:grpSpPr bwMode="auto">
          <a:xfrm>
            <a:off x="34925" y="-20638"/>
            <a:ext cx="2008188" cy="523876"/>
            <a:chOff x="70" y="-63"/>
            <a:chExt cx="3161" cy="824"/>
          </a:xfrm>
        </p:grpSpPr>
        <p:sp>
          <p:nvSpPr>
            <p:cNvPr id="49157" name="文本框 6">
              <a:extLst>
                <a:ext uri="{FF2B5EF4-FFF2-40B4-BE49-F238E27FC236}">
                  <a16:creationId xmlns:a16="http://schemas.microsoft.com/office/drawing/2014/main" xmlns="" id="{F2BEDA06-7198-4A27-8D3C-9AFB9AE187FD}"/>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课堂检测</a:t>
              </a:r>
            </a:p>
          </p:txBody>
        </p:sp>
        <p:cxnSp>
          <p:nvCxnSpPr>
            <p:cNvPr id="14" name="直线连接符 9">
              <a:extLst>
                <a:ext uri="{FF2B5EF4-FFF2-40B4-BE49-F238E27FC236}">
                  <a16:creationId xmlns:a16="http://schemas.microsoft.com/office/drawing/2014/main" xmlns="" id="{74DF95A9-2BF2-44D7-AEE8-5F653B01CC0C}"/>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16:creationId xmlns:a16="http://schemas.microsoft.com/office/drawing/2014/main" xmlns="" id="{CF005D3E-1EA2-4323-8C28-0B8D2227A7C4}"/>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矩形 9">
            <a:extLst>
              <a:ext uri="{FF2B5EF4-FFF2-40B4-BE49-F238E27FC236}">
                <a16:creationId xmlns:a16="http://schemas.microsoft.com/office/drawing/2014/main" xmlns="" id="{778FD980-0F77-4994-8828-5C28BEC9D886}"/>
              </a:ext>
            </a:extLst>
          </p:cNvPr>
          <p:cNvSpPr>
            <a:spLocks noChangeArrowheads="1"/>
          </p:cNvSpPr>
          <p:nvPr/>
        </p:nvSpPr>
        <p:spPr bwMode="auto">
          <a:xfrm>
            <a:off x="423863" y="1352550"/>
            <a:ext cx="763270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en-US" altLang="zh-CN" sz="2800" b="1" dirty="0">
                <a:latin typeface="楷体" panose="02010609060101010101" pitchFamily="49" charset="-122"/>
                <a:ea typeface="楷体" panose="02010609060101010101" pitchFamily="49" charset="-122"/>
              </a:rPr>
              <a:t>A.</a:t>
            </a:r>
            <a:r>
              <a:rPr lang="zh-CN" altLang="zh-CN" sz="2800" b="1" dirty="0">
                <a:latin typeface="楷体" panose="02010609060101010101" pitchFamily="49" charset="-122"/>
                <a:ea typeface="楷体" panose="02010609060101010101" pitchFamily="49" charset="-122"/>
              </a:rPr>
              <a:t>粗织滥造　藏污纳垢　郁郁寡欢　</a:t>
            </a:r>
            <a:r>
              <a:rPr lang="zh-CN" altLang="en-US" sz="2800" b="1" dirty="0">
                <a:latin typeface="楷体" panose="02010609060101010101" pitchFamily="49" charset="-122"/>
                <a:ea typeface="楷体" panose="02010609060101010101" pitchFamily="49" charset="-122"/>
              </a:rPr>
              <a:t>赫</a:t>
            </a:r>
            <a:r>
              <a:rPr lang="zh-CN" altLang="zh-CN" sz="2800" b="1" dirty="0">
                <a:latin typeface="楷体" panose="02010609060101010101" pitchFamily="49" charset="-122"/>
                <a:ea typeface="楷体" panose="02010609060101010101" pitchFamily="49" charset="-122"/>
              </a:rPr>
              <a:t>立鸡群</a:t>
            </a:r>
          </a:p>
          <a:p>
            <a:pPr eaLnBrk="0" hangingPunct="0">
              <a:lnSpc>
                <a:spcPct val="150000"/>
              </a:lnSpc>
            </a:pPr>
            <a:r>
              <a:rPr lang="en-US" altLang="zh-CN" sz="2800" b="1" dirty="0">
                <a:latin typeface="楷体" panose="02010609060101010101" pitchFamily="49" charset="-122"/>
                <a:ea typeface="楷体" panose="02010609060101010101" pitchFamily="49" charset="-122"/>
              </a:rPr>
              <a:t>B.</a:t>
            </a:r>
            <a:r>
              <a:rPr lang="zh-CN" altLang="zh-CN" sz="2800" b="1" dirty="0">
                <a:latin typeface="楷体" panose="02010609060101010101" pitchFamily="49" charset="-122"/>
                <a:ea typeface="楷体" panose="02010609060101010101" pitchFamily="49" charset="-122"/>
              </a:rPr>
              <a:t>正襟危坐　颔首低眉　诚惶诚恐　无可致疑</a:t>
            </a:r>
          </a:p>
          <a:p>
            <a:pPr eaLnBrk="0" hangingPunct="0">
              <a:lnSpc>
                <a:spcPct val="150000"/>
              </a:lnSpc>
            </a:pPr>
            <a:r>
              <a:rPr lang="en-US" altLang="zh-CN" sz="2800" b="1" dirty="0">
                <a:latin typeface="楷体" panose="02010609060101010101" pitchFamily="49" charset="-122"/>
                <a:ea typeface="楷体" panose="02010609060101010101" pitchFamily="49" charset="-122"/>
              </a:rPr>
              <a:t>C.</a:t>
            </a:r>
            <a:r>
              <a:rPr lang="zh-CN" altLang="zh-CN" sz="2800" b="1" dirty="0">
                <a:latin typeface="楷体" panose="02010609060101010101" pitchFamily="49" charset="-122"/>
                <a:ea typeface="楷体" panose="02010609060101010101" pitchFamily="49" charset="-122"/>
              </a:rPr>
              <a:t>暗然失色　广袤无垠　气宇轩昂　引人注目</a:t>
            </a:r>
          </a:p>
          <a:p>
            <a:pPr eaLnBrk="0" hangingPunct="0">
              <a:lnSpc>
                <a:spcPct val="150000"/>
              </a:lnSpc>
            </a:pPr>
            <a:r>
              <a:rPr lang="en-US" altLang="zh-CN" sz="2800" b="1" dirty="0">
                <a:latin typeface="楷体" panose="02010609060101010101" pitchFamily="49" charset="-122"/>
                <a:ea typeface="楷体" panose="02010609060101010101" pitchFamily="49" charset="-122"/>
              </a:rPr>
              <a:t>D.</a:t>
            </a:r>
            <a:r>
              <a:rPr lang="zh-CN" altLang="zh-CN" sz="2800" b="1" dirty="0">
                <a:latin typeface="楷体" panose="02010609060101010101" pitchFamily="49" charset="-122"/>
                <a:ea typeface="楷体" panose="02010609060101010101" pitchFamily="49" charset="-122"/>
              </a:rPr>
              <a:t>平淡无奇　能工巧匠　小巧玲珑　入木三分</a:t>
            </a:r>
          </a:p>
        </p:txBody>
      </p:sp>
      <p:sp>
        <p:nvSpPr>
          <p:cNvPr id="9" name="TextBox 8">
            <a:extLst>
              <a:ext uri="{FF2B5EF4-FFF2-40B4-BE49-F238E27FC236}">
                <a16:creationId xmlns:a16="http://schemas.microsoft.com/office/drawing/2014/main" xmlns="" id="{D06713DE-2176-46DC-93DF-5015580740E0}"/>
              </a:ext>
            </a:extLst>
          </p:cNvPr>
          <p:cNvSpPr txBox="1">
            <a:spLocks noChangeArrowheads="1"/>
          </p:cNvSpPr>
          <p:nvPr/>
        </p:nvSpPr>
        <p:spPr bwMode="auto">
          <a:xfrm>
            <a:off x="6376988" y="738188"/>
            <a:ext cx="3603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a:solidFill>
                  <a:srgbClr val="FF0000"/>
                </a:solidFill>
              </a:rPr>
              <a:t>D</a:t>
            </a:r>
            <a:endParaRPr lang="zh-CN" altLang="en-US" sz="2800" b="1">
              <a:solidFill>
                <a:srgbClr val="FF0000"/>
              </a:solidFill>
            </a:endParaRPr>
          </a:p>
        </p:txBody>
      </p:sp>
      <p:sp>
        <p:nvSpPr>
          <p:cNvPr id="49156" name="矩形 7">
            <a:extLst>
              <a:ext uri="{FF2B5EF4-FFF2-40B4-BE49-F238E27FC236}">
                <a16:creationId xmlns:a16="http://schemas.microsoft.com/office/drawing/2014/main" xmlns="" id="{998A9B96-2F60-4AE7-AD92-DB19770407CA}"/>
              </a:ext>
            </a:extLst>
          </p:cNvPr>
          <p:cNvSpPr>
            <a:spLocks noChangeArrowheads="1"/>
          </p:cNvSpPr>
          <p:nvPr/>
        </p:nvSpPr>
        <p:spPr bwMode="auto">
          <a:xfrm>
            <a:off x="420688" y="700088"/>
            <a:ext cx="74644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000000"/>
                </a:solidFill>
                <a:latin typeface="宋体" panose="02010600030101010101" pitchFamily="2" charset="-122"/>
              </a:rPr>
              <a:t>2.</a:t>
            </a:r>
            <a:r>
              <a:rPr lang="zh-CN" altLang="zh-CN" sz="2800" b="1" dirty="0">
                <a:solidFill>
                  <a:srgbClr val="000000"/>
                </a:solidFill>
                <a:latin typeface="宋体" panose="02010600030101010101" pitchFamily="2" charset="-122"/>
              </a:rPr>
              <a:t>下列词语中没有错别字的一项是</a:t>
            </a:r>
            <a:r>
              <a:rPr lang="zh-CN" altLang="en-US" sz="2800" b="1" dirty="0">
                <a:solidFill>
                  <a:srgbClr val="000000"/>
                </a:solidFill>
                <a:latin typeface="宋体" panose="02010600030101010101" pitchFamily="2" charset="-122"/>
              </a:rPr>
              <a:t>（</a:t>
            </a:r>
            <a:r>
              <a:rPr lang="zh-CN" altLang="zh-CN" sz="2800" b="1" dirty="0">
                <a:solidFill>
                  <a:srgbClr val="000000"/>
                </a:solidFill>
                <a:latin typeface="宋体" panose="02010600030101010101" pitchFamily="2" charset="-122"/>
              </a:rPr>
              <a:t>　　</a:t>
            </a:r>
            <a:r>
              <a:rPr lang="zh-CN" altLang="en-US" sz="2800" b="1" dirty="0">
                <a:solidFill>
                  <a:srgbClr val="000000"/>
                </a:solidFill>
                <a:latin typeface="宋体" panose="02010600030101010101" pitchFamily="2" charset="-122"/>
              </a:rPr>
              <a:t>）。</a:t>
            </a:r>
            <a:endParaRPr lang="zh-CN" altLang="zh-CN" sz="2800" b="1" dirty="0">
              <a:solidFill>
                <a:srgbClr val="000000"/>
              </a:solidFill>
              <a:latin typeface="宋体" panose="02010600030101010101" pitchFamily="2" charset="-122"/>
            </a:endParaRPr>
          </a:p>
        </p:txBody>
      </p:sp>
      <p:grpSp>
        <p:nvGrpSpPr>
          <p:cNvPr id="50180" name="组合 15">
            <a:extLst>
              <a:ext uri="{FF2B5EF4-FFF2-40B4-BE49-F238E27FC236}">
                <a16:creationId xmlns:a16="http://schemas.microsoft.com/office/drawing/2014/main" xmlns="" id="{D3B58CBE-C5B6-4D79-8323-C07D948CA745}"/>
              </a:ext>
            </a:extLst>
          </p:cNvPr>
          <p:cNvGrpSpPr>
            <a:grpSpLocks/>
          </p:cNvGrpSpPr>
          <p:nvPr/>
        </p:nvGrpSpPr>
        <p:grpSpPr bwMode="auto">
          <a:xfrm>
            <a:off x="34925" y="-20638"/>
            <a:ext cx="2008188" cy="523876"/>
            <a:chOff x="70" y="-63"/>
            <a:chExt cx="3161" cy="824"/>
          </a:xfrm>
        </p:grpSpPr>
        <p:sp>
          <p:nvSpPr>
            <p:cNvPr id="50181" name="文本框 6">
              <a:extLst>
                <a:ext uri="{FF2B5EF4-FFF2-40B4-BE49-F238E27FC236}">
                  <a16:creationId xmlns:a16="http://schemas.microsoft.com/office/drawing/2014/main" xmlns="" id="{1272BD45-8B83-46CD-A1F9-420764AD2BC9}"/>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课堂检测</a:t>
              </a:r>
            </a:p>
          </p:txBody>
        </p:sp>
        <p:cxnSp>
          <p:nvCxnSpPr>
            <p:cNvPr id="14" name="直线连接符 9">
              <a:extLst>
                <a:ext uri="{FF2B5EF4-FFF2-40B4-BE49-F238E27FC236}">
                  <a16:creationId xmlns:a16="http://schemas.microsoft.com/office/drawing/2014/main" xmlns="" id="{55DC7A41-D1ED-4617-9DA1-918AA15B13EB}"/>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16:creationId xmlns:a16="http://schemas.microsoft.com/office/drawing/2014/main" xmlns="" id="{2ACB21FC-9AEB-40AF-971A-D67F80B774E4}"/>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5">
            <a:extLst>
              <a:ext uri="{FF2B5EF4-FFF2-40B4-BE49-F238E27FC236}">
                <a16:creationId xmlns:a16="http://schemas.microsoft.com/office/drawing/2014/main" xmlns="" id="{5BABCD68-2D4C-49B5-8699-ECD796138171}"/>
              </a:ext>
            </a:extLst>
          </p:cNvPr>
          <p:cNvSpPr>
            <a:spLocks noChangeArrowheads="1"/>
          </p:cNvSpPr>
          <p:nvPr/>
        </p:nvSpPr>
        <p:spPr bwMode="auto">
          <a:xfrm>
            <a:off x="539750" y="1111250"/>
            <a:ext cx="8353425"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杜鹃花开遍山野</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香飘万里。</a:t>
            </a:r>
          </a:p>
          <a:p>
            <a:pPr eaLnBrk="0" hangingPunct="0"/>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宽约一指的眉毛像纠缠不清的树根</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朝上倒竖。</a:t>
            </a:r>
          </a:p>
          <a:p>
            <a:pPr eaLnBrk="0" hangingPunct="0"/>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3</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不读书</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无以知窗外的精彩</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不读书</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无以知世界的宽</a:t>
            </a:r>
            <a:endParaRPr lang="en-US" altLang="zh-CN" sz="2400" b="1" dirty="0">
              <a:latin typeface="楷体" panose="02010609060101010101" pitchFamily="49" charset="-122"/>
              <a:ea typeface="楷体" panose="02010609060101010101" pitchFamily="49" charset="-122"/>
            </a:endParaRPr>
          </a:p>
          <a:p>
            <a:pPr eaLnBrk="0" hangingPunct="0"/>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广</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不读书</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无以知文化的力量。</a:t>
            </a:r>
          </a:p>
          <a:p>
            <a:pPr eaLnBrk="0" hangingPunct="0"/>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4</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微风唤醒了沉睡的种子。</a:t>
            </a:r>
            <a:endParaRPr lang="en-US" altLang="zh-CN" sz="2400" b="1" dirty="0">
              <a:latin typeface="楷体" panose="02010609060101010101" pitchFamily="49" charset="-122"/>
              <a:ea typeface="楷体" panose="02010609060101010101" pitchFamily="49" charset="-122"/>
            </a:endParaRPr>
          </a:p>
          <a:p>
            <a:pPr eaLnBrk="0" hangingPunct="0"/>
            <a:endParaRPr lang="zh-CN" altLang="zh-CN" sz="2400" b="1" dirty="0">
              <a:latin typeface="楷体" panose="02010609060101010101" pitchFamily="49" charset="-122"/>
              <a:ea typeface="楷体" panose="02010609060101010101" pitchFamily="49" charset="-122"/>
            </a:endParaRPr>
          </a:p>
          <a:p>
            <a:pPr eaLnBrk="0" hangingPunct="0"/>
            <a:r>
              <a:rPr lang="en-US" altLang="zh-CN"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A</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比喻　夸张　排比　拟人</a:t>
            </a:r>
          </a:p>
          <a:p>
            <a:pPr eaLnBrk="0" hangingPunct="0"/>
            <a:r>
              <a:rPr lang="en-US" altLang="zh-CN" sz="2800" b="1" dirty="0">
                <a:latin typeface="楷体" panose="02010609060101010101" pitchFamily="49" charset="-122"/>
                <a:ea typeface="楷体" panose="02010609060101010101" pitchFamily="49" charset="-122"/>
              </a:rPr>
              <a:t>     B.</a:t>
            </a:r>
            <a:r>
              <a:rPr lang="zh-CN" altLang="zh-CN" sz="2800" b="1" dirty="0">
                <a:latin typeface="楷体" panose="02010609060101010101" pitchFamily="49" charset="-122"/>
                <a:ea typeface="楷体" panose="02010609060101010101" pitchFamily="49" charset="-122"/>
              </a:rPr>
              <a:t>拟人　夸张　排比　比喻</a:t>
            </a:r>
          </a:p>
          <a:p>
            <a:pPr eaLnBrk="0" hangingPunct="0"/>
            <a:r>
              <a:rPr lang="en-US" altLang="zh-CN" sz="2800" b="1" dirty="0">
                <a:latin typeface="楷体" panose="02010609060101010101" pitchFamily="49" charset="-122"/>
                <a:ea typeface="楷体" panose="02010609060101010101" pitchFamily="49" charset="-122"/>
              </a:rPr>
              <a:t>     C.</a:t>
            </a:r>
            <a:r>
              <a:rPr lang="zh-CN" altLang="zh-CN" sz="2800" b="1" dirty="0">
                <a:latin typeface="楷体" panose="02010609060101010101" pitchFamily="49" charset="-122"/>
                <a:ea typeface="楷体" panose="02010609060101010101" pitchFamily="49" charset="-122"/>
              </a:rPr>
              <a:t>夸张　拟人　排比　比喻</a:t>
            </a:r>
          </a:p>
          <a:p>
            <a:pPr eaLnBrk="0" hangingPunct="0"/>
            <a:r>
              <a:rPr lang="en-US" altLang="zh-CN" sz="2800" b="1" dirty="0">
                <a:latin typeface="楷体" panose="02010609060101010101" pitchFamily="49" charset="-122"/>
                <a:ea typeface="楷体" panose="02010609060101010101" pitchFamily="49" charset="-122"/>
              </a:rPr>
              <a:t>     D.</a:t>
            </a:r>
            <a:r>
              <a:rPr lang="zh-CN" altLang="zh-CN" sz="2800" b="1" dirty="0">
                <a:latin typeface="楷体" panose="02010609060101010101" pitchFamily="49" charset="-122"/>
                <a:ea typeface="楷体" panose="02010609060101010101" pitchFamily="49" charset="-122"/>
              </a:rPr>
              <a:t>夸张　比喻　排比　拟人</a:t>
            </a:r>
          </a:p>
        </p:txBody>
      </p:sp>
      <p:sp>
        <p:nvSpPr>
          <p:cNvPr id="9" name="TextBox 8">
            <a:extLst>
              <a:ext uri="{FF2B5EF4-FFF2-40B4-BE49-F238E27FC236}">
                <a16:creationId xmlns:a16="http://schemas.microsoft.com/office/drawing/2014/main" xmlns="" id="{7095DF4C-82ED-4B10-967E-EEB100F0E245}"/>
              </a:ext>
            </a:extLst>
          </p:cNvPr>
          <p:cNvSpPr txBox="1">
            <a:spLocks noChangeArrowheads="1"/>
          </p:cNvSpPr>
          <p:nvPr/>
        </p:nvSpPr>
        <p:spPr bwMode="auto">
          <a:xfrm>
            <a:off x="8056563" y="508000"/>
            <a:ext cx="5032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a:solidFill>
                  <a:srgbClr val="FF0000"/>
                </a:solidFill>
                <a:latin typeface="楷体" panose="02010609060101010101" pitchFamily="49" charset="-122"/>
                <a:ea typeface="楷体" panose="02010609060101010101" pitchFamily="49" charset="-122"/>
              </a:rPr>
              <a:t>D</a:t>
            </a:r>
            <a:endParaRPr lang="zh-CN" altLang="en-US" sz="2800" b="1">
              <a:solidFill>
                <a:srgbClr val="FF0000"/>
              </a:solidFill>
              <a:latin typeface="楷体" panose="02010609060101010101" pitchFamily="49" charset="-122"/>
              <a:ea typeface="楷体" panose="02010609060101010101" pitchFamily="49" charset="-122"/>
            </a:endParaRPr>
          </a:p>
        </p:txBody>
      </p:sp>
      <p:grpSp>
        <p:nvGrpSpPr>
          <p:cNvPr id="51203" name="组合 15">
            <a:extLst>
              <a:ext uri="{FF2B5EF4-FFF2-40B4-BE49-F238E27FC236}">
                <a16:creationId xmlns:a16="http://schemas.microsoft.com/office/drawing/2014/main" xmlns="" id="{3C7D450F-D58A-4220-98CF-6521701F97D0}"/>
              </a:ext>
            </a:extLst>
          </p:cNvPr>
          <p:cNvGrpSpPr>
            <a:grpSpLocks/>
          </p:cNvGrpSpPr>
          <p:nvPr/>
        </p:nvGrpSpPr>
        <p:grpSpPr bwMode="auto">
          <a:xfrm>
            <a:off x="34925" y="-20638"/>
            <a:ext cx="2008188" cy="523876"/>
            <a:chOff x="70" y="-63"/>
            <a:chExt cx="3161" cy="824"/>
          </a:xfrm>
        </p:grpSpPr>
        <p:sp>
          <p:nvSpPr>
            <p:cNvPr id="51204" name="文本框 6">
              <a:extLst>
                <a:ext uri="{FF2B5EF4-FFF2-40B4-BE49-F238E27FC236}">
                  <a16:creationId xmlns:a16="http://schemas.microsoft.com/office/drawing/2014/main" xmlns="" id="{49572C5E-CD6F-4873-8B15-0A4E0182EC61}"/>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课堂检测</a:t>
              </a:r>
            </a:p>
          </p:txBody>
        </p:sp>
        <p:cxnSp>
          <p:nvCxnSpPr>
            <p:cNvPr id="11" name="直线连接符 9">
              <a:extLst>
                <a:ext uri="{FF2B5EF4-FFF2-40B4-BE49-F238E27FC236}">
                  <a16:creationId xmlns:a16="http://schemas.microsoft.com/office/drawing/2014/main" xmlns="" id="{ABCFDD4E-F026-4BA8-8EE4-D5518EB5A7A5}"/>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a16="http://schemas.microsoft.com/office/drawing/2014/main" xmlns="" id="{6E14A376-94E4-4E96-A6B8-D9B026091057}"/>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a:extLst>
              <a:ext uri="{FF2B5EF4-FFF2-40B4-BE49-F238E27FC236}">
                <a16:creationId xmlns:a16="http://schemas.microsoft.com/office/drawing/2014/main" xmlns="" id="{2FFCC2B9-5E87-4930-95BA-E2D50D7A4EEA}"/>
              </a:ext>
            </a:extLst>
          </p:cNvPr>
          <p:cNvSpPr>
            <a:spLocks noChangeArrowheads="1"/>
          </p:cNvSpPr>
          <p:nvPr/>
        </p:nvSpPr>
        <p:spPr bwMode="auto">
          <a:xfrm>
            <a:off x="477838" y="503238"/>
            <a:ext cx="8558212"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600" b="1" dirty="0">
                <a:latin typeface="宋体" panose="02010600030101010101" pitchFamily="2" charset="-122"/>
              </a:rPr>
              <a:t>3.</a:t>
            </a:r>
            <a:r>
              <a:rPr lang="zh-CN" altLang="zh-CN" sz="2600" b="1" dirty="0">
                <a:latin typeface="宋体" panose="02010600030101010101" pitchFamily="2" charset="-122"/>
              </a:rPr>
              <a:t>对下列句子运用的修辞手法判断正确的一项是</a:t>
            </a:r>
            <a:r>
              <a:rPr lang="zh-CN" altLang="en-US" sz="2600" b="1" dirty="0">
                <a:latin typeface="宋体" panose="02010600030101010101" pitchFamily="2" charset="-122"/>
              </a:rPr>
              <a:t>（</a:t>
            </a:r>
            <a:r>
              <a:rPr lang="zh-CN" altLang="zh-CN" sz="2600" b="1" dirty="0">
                <a:latin typeface="宋体" panose="02010600030101010101" pitchFamily="2" charset="-122"/>
              </a:rPr>
              <a:t>　　</a:t>
            </a:r>
            <a:r>
              <a:rPr lang="zh-CN" altLang="en-US" sz="2600" b="1" dirty="0">
                <a:latin typeface="宋体" panose="02010600030101010101" pitchFamily="2" charset="-122"/>
              </a:rPr>
              <a:t>）。</a:t>
            </a:r>
            <a:endParaRPr lang="zh-CN" altLang="zh-CN" sz="26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a:extLst>
              <a:ext uri="{FF2B5EF4-FFF2-40B4-BE49-F238E27FC236}">
                <a16:creationId xmlns:a16="http://schemas.microsoft.com/office/drawing/2014/main" xmlns="" id="{3F4F9A60-F53B-46A5-98C3-2B141DBF557B}"/>
              </a:ext>
            </a:extLst>
          </p:cNvPr>
          <p:cNvSpPr txBox="1">
            <a:spLocks noChangeArrowheads="1"/>
          </p:cNvSpPr>
          <p:nvPr/>
        </p:nvSpPr>
        <p:spPr bwMode="auto">
          <a:xfrm>
            <a:off x="309563" y="1203325"/>
            <a:ext cx="8572500" cy="345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人生不是一种享乐，而是一桩十分沉重的工作。</a:t>
            </a:r>
            <a:endParaRPr lang="en-US" altLang="zh-CN" sz="2800" b="1" dirty="0">
              <a:latin typeface="楷体" panose="02010609060101010101" pitchFamily="49" charset="-122"/>
              <a:ea typeface="楷体" panose="02010609060101010101" pitchFamily="49" charset="-122"/>
            </a:endParaRPr>
          </a:p>
          <a:p>
            <a:pPr>
              <a:lnSpc>
                <a:spcPct val="130000"/>
              </a:lnSpc>
            </a:pP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人生的价值，并不是用时间，而是用深度去衡量的。</a:t>
            </a:r>
          </a:p>
          <a:p>
            <a:pPr>
              <a:lnSpc>
                <a:spcPct val="130000"/>
              </a:lnSpc>
            </a:pP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一切利己的生活，都是非理性的、动物的生活。</a:t>
            </a:r>
            <a:endParaRPr lang="en-US" altLang="zh-CN" sz="2800" b="1" dirty="0">
              <a:latin typeface="楷体" panose="02010609060101010101" pitchFamily="49" charset="-122"/>
              <a:ea typeface="楷体" panose="02010609060101010101" pitchFamily="49" charset="-122"/>
            </a:endParaRPr>
          </a:p>
          <a:p>
            <a:pPr>
              <a:lnSpc>
                <a:spcPct val="130000"/>
              </a:lnSpc>
            </a:pPr>
            <a:r>
              <a:rPr lang="en-US" altLang="zh-CN" sz="2800" b="1" dirty="0">
                <a:latin typeface="楷体" panose="02010609060101010101" pitchFamily="49" charset="-122"/>
                <a:ea typeface="楷体" panose="02010609060101010101" pitchFamily="49" charset="-122"/>
              </a:rPr>
              <a:t>4.</a:t>
            </a:r>
            <a:r>
              <a:rPr lang="zh-CN" altLang="en-US" sz="2800" b="1" dirty="0">
                <a:latin typeface="楷体" panose="02010609060101010101" pitchFamily="49" charset="-122"/>
                <a:ea typeface="楷体" panose="02010609060101010101" pitchFamily="49" charset="-122"/>
              </a:rPr>
              <a:t>心灵纯洁的人，生活充满甜蜜和喜悦。</a:t>
            </a:r>
          </a:p>
          <a:p>
            <a:pPr>
              <a:lnSpc>
                <a:spcPct val="130000"/>
              </a:lnSpc>
            </a:pPr>
            <a:r>
              <a:rPr lang="en-US" altLang="zh-CN" sz="2800" b="1" dirty="0">
                <a:latin typeface="楷体" panose="02010609060101010101" pitchFamily="49" charset="-122"/>
                <a:ea typeface="楷体" panose="02010609060101010101" pitchFamily="49" charset="-122"/>
              </a:rPr>
              <a:t>5.</a:t>
            </a:r>
            <a:r>
              <a:rPr lang="zh-CN" altLang="en-US" sz="2800" b="1" dirty="0">
                <a:latin typeface="楷体" panose="02010609060101010101" pitchFamily="49" charset="-122"/>
                <a:ea typeface="楷体" panose="02010609060101010101" pitchFamily="49" charset="-122"/>
              </a:rPr>
              <a:t>人不是因为美丽而可爱，而是因为可爱才美丽。</a:t>
            </a:r>
          </a:p>
          <a:p>
            <a:pPr>
              <a:lnSpc>
                <a:spcPct val="130000"/>
              </a:lnSpc>
            </a:pPr>
            <a:r>
              <a:rPr lang="en-US" altLang="zh-CN" sz="2800" b="1" dirty="0">
                <a:latin typeface="楷体" panose="02010609060101010101" pitchFamily="49" charset="-122"/>
                <a:ea typeface="楷体" panose="02010609060101010101" pitchFamily="49" charset="-122"/>
              </a:rPr>
              <a:t>6.</a:t>
            </a:r>
            <a:r>
              <a:rPr lang="zh-CN" altLang="en-US" sz="2800" b="1" dirty="0">
                <a:latin typeface="楷体" panose="02010609060101010101" pitchFamily="49" charset="-122"/>
                <a:ea typeface="楷体" panose="02010609060101010101" pitchFamily="49" charset="-122"/>
              </a:rPr>
              <a:t>幸福的家庭是相同的，不幸的家庭各有各的不幸。</a:t>
            </a:r>
          </a:p>
        </p:txBody>
      </p:sp>
      <p:sp>
        <p:nvSpPr>
          <p:cNvPr id="53251" name="Text Box 3">
            <a:extLst>
              <a:ext uri="{FF2B5EF4-FFF2-40B4-BE49-F238E27FC236}">
                <a16:creationId xmlns:a16="http://schemas.microsoft.com/office/drawing/2014/main" xmlns="" id="{F087F8A2-768D-4143-86B0-F4DAC191CB39}"/>
              </a:ext>
            </a:extLst>
          </p:cNvPr>
          <p:cNvSpPr txBox="1">
            <a:spLocks noChangeArrowheads="1"/>
          </p:cNvSpPr>
          <p:nvPr/>
        </p:nvSpPr>
        <p:spPr bwMode="auto">
          <a:xfrm>
            <a:off x="2859088" y="588963"/>
            <a:ext cx="3425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dirty="0">
                <a:latin typeface="黑体" panose="02010609060101010101" pitchFamily="49" charset="-122"/>
                <a:ea typeface="黑体" panose="02010609060101010101" pitchFamily="49" charset="-122"/>
              </a:rPr>
              <a:t>列夫</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托尔斯泰名言</a:t>
            </a:r>
          </a:p>
        </p:txBody>
      </p:sp>
      <p:grpSp>
        <p:nvGrpSpPr>
          <p:cNvPr id="52227" name="组合 12">
            <a:extLst>
              <a:ext uri="{FF2B5EF4-FFF2-40B4-BE49-F238E27FC236}">
                <a16:creationId xmlns:a16="http://schemas.microsoft.com/office/drawing/2014/main" xmlns="" id="{91494E3C-FF7A-476B-A64E-31D2928FAEB4}"/>
              </a:ext>
            </a:extLst>
          </p:cNvPr>
          <p:cNvGrpSpPr>
            <a:grpSpLocks/>
          </p:cNvGrpSpPr>
          <p:nvPr/>
        </p:nvGrpSpPr>
        <p:grpSpPr bwMode="auto">
          <a:xfrm>
            <a:off x="34925" y="-20638"/>
            <a:ext cx="2008188" cy="523876"/>
            <a:chOff x="70" y="-63"/>
            <a:chExt cx="3161" cy="824"/>
          </a:xfrm>
        </p:grpSpPr>
        <p:sp>
          <p:nvSpPr>
            <p:cNvPr id="52228" name="文本框 6">
              <a:extLst>
                <a:ext uri="{FF2B5EF4-FFF2-40B4-BE49-F238E27FC236}">
                  <a16:creationId xmlns:a16="http://schemas.microsoft.com/office/drawing/2014/main" xmlns="" id="{2EA506DE-203E-4861-8B02-EF7508770044}"/>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12" name="直线连接符 9">
              <a:extLst>
                <a:ext uri="{FF2B5EF4-FFF2-40B4-BE49-F238E27FC236}">
                  <a16:creationId xmlns:a16="http://schemas.microsoft.com/office/drawing/2014/main" xmlns="" id="{EBEBF7B6-5051-44B4-81EF-B9904527D11F}"/>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6BA6E209-EAB3-4754-B1AA-15B5A535B52C}"/>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5CDA9C14-FB33-4DCA-BCBE-2C3299600BA2}"/>
              </a:ext>
            </a:extLst>
          </p:cNvPr>
          <p:cNvSpPr>
            <a:spLocks noChangeArrowheads="1"/>
          </p:cNvSpPr>
          <p:nvPr/>
        </p:nvSpPr>
        <p:spPr bwMode="auto">
          <a:xfrm>
            <a:off x="458788" y="1160463"/>
            <a:ext cx="8226425" cy="344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ts val="600"/>
              </a:spcBef>
            </a:pPr>
            <a:r>
              <a:rPr lang="zh-CN" altLang="en-US" sz="2600">
                <a:latin typeface="黑体" panose="02010609060101010101" pitchFamily="49" charset="-122"/>
                <a:ea typeface="黑体" panose="02010609060101010101" pitchFamily="49" charset="-122"/>
              </a:rPr>
              <a:t>巨匠的手艺</a:t>
            </a:r>
            <a:endParaRPr lang="en-US" altLang="zh-CN" sz="2600">
              <a:latin typeface="黑体" panose="02010609060101010101" pitchFamily="49" charset="-122"/>
              <a:ea typeface="黑体" panose="02010609060101010101" pitchFamily="49" charset="-122"/>
            </a:endParaRPr>
          </a:p>
          <a:p>
            <a:pPr>
              <a:spcBef>
                <a:spcPts val="600"/>
              </a:spcBef>
            </a:pPr>
            <a:r>
              <a:rPr lang="en-US" altLang="zh-CN" sz="2600" b="1">
                <a:latin typeface="楷体" panose="02010609060101010101" pitchFamily="49" charset="-122"/>
                <a:ea typeface="楷体" panose="02010609060101010101" pitchFamily="49" charset="-122"/>
              </a:rPr>
              <a:t>    </a:t>
            </a:r>
            <a:r>
              <a:rPr lang="zh-CN" altLang="en-US" sz="2600" b="1">
                <a:latin typeface="楷体" panose="02010609060101010101" pitchFamily="49" charset="-122"/>
                <a:ea typeface="楷体" panose="02010609060101010101" pitchFamily="49" charset="-122"/>
              </a:rPr>
              <a:t>一次，在一个谈笑风生的场合，有人调侃托尔斯泰：“你除了会写小说还能干什么？</a:t>
            </a:r>
            <a:r>
              <a:rPr lang="en-US" altLang="zh-CN" sz="2600" b="1">
                <a:latin typeface="楷体" panose="02010609060101010101" pitchFamily="49" charset="-122"/>
                <a:ea typeface="楷体" panose="02010609060101010101" pitchFamily="49" charset="-122"/>
              </a:rPr>
              <a:t>”</a:t>
            </a:r>
          </a:p>
          <a:p>
            <a:pPr>
              <a:spcBef>
                <a:spcPts val="600"/>
              </a:spcBef>
            </a:pPr>
            <a:r>
              <a:rPr lang="zh-CN" altLang="en-US" sz="2600" b="1">
                <a:latin typeface="楷体" panose="02010609060101010101" pitchFamily="49" charset="-122"/>
                <a:ea typeface="楷体" panose="02010609060101010101" pitchFamily="49" charset="-122"/>
              </a:rPr>
              <a:t>    当时在场的人都觉得这句玩笑话说得过分了，而且也不是事实。年近花甲的托尔斯泰并没有对朋友的嘲讽还嘴。他一声不吭地回到家里的“车间”，就忙起来了。他的“车间”紧挨着他的书房，当中一张大木台子上摆放着榔头、钳子、钢锯、锉刀等工具，墙上挂着干活儿</a:t>
            </a:r>
          </a:p>
        </p:txBody>
      </p:sp>
      <p:grpSp>
        <p:nvGrpSpPr>
          <p:cNvPr id="53250" name="组合 2">
            <a:extLst>
              <a:ext uri="{FF2B5EF4-FFF2-40B4-BE49-F238E27FC236}">
                <a16:creationId xmlns:a16="http://schemas.microsoft.com/office/drawing/2014/main" xmlns="" id="{6B58F7AC-FF7C-48E5-AA62-A1178CAF2758}"/>
              </a:ext>
            </a:extLst>
          </p:cNvPr>
          <p:cNvGrpSpPr>
            <a:grpSpLocks/>
          </p:cNvGrpSpPr>
          <p:nvPr/>
        </p:nvGrpSpPr>
        <p:grpSpPr bwMode="auto">
          <a:xfrm>
            <a:off x="3700463" y="550863"/>
            <a:ext cx="1743075" cy="566737"/>
            <a:chOff x="3333750" y="598488"/>
            <a:chExt cx="1743075" cy="566502"/>
          </a:xfrm>
        </p:grpSpPr>
        <p:sp>
          <p:nvSpPr>
            <p:cNvPr id="9" name="圆角矩形 8">
              <a:extLst>
                <a:ext uri="{FF2B5EF4-FFF2-40B4-BE49-F238E27FC236}">
                  <a16:creationId xmlns:a16="http://schemas.microsoft.com/office/drawing/2014/main" xmlns="" id="{9AD22343-BE49-4658-8C58-9EA64A631BD8}"/>
                </a:ext>
              </a:extLst>
            </p:cNvPr>
            <p:cNvSpPr/>
            <p:nvPr/>
          </p:nvSpPr>
          <p:spPr>
            <a:xfrm rot="555800">
              <a:off x="4602162" y="715914"/>
              <a:ext cx="442913"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圆角矩形 9">
              <a:extLst>
                <a:ext uri="{FF2B5EF4-FFF2-40B4-BE49-F238E27FC236}">
                  <a16:creationId xmlns:a16="http://schemas.microsoft.com/office/drawing/2014/main" xmlns="" id="{2E28DE55-1841-46F8-9E70-1C9E02EF36CB}"/>
                </a:ext>
              </a:extLst>
            </p:cNvPr>
            <p:cNvSpPr/>
            <p:nvPr/>
          </p:nvSpPr>
          <p:spPr>
            <a:xfrm rot="20470821">
              <a:off x="4197350" y="722262"/>
              <a:ext cx="442912"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 name="圆角矩形 10">
              <a:extLst>
                <a:ext uri="{FF2B5EF4-FFF2-40B4-BE49-F238E27FC236}">
                  <a16:creationId xmlns:a16="http://schemas.microsoft.com/office/drawing/2014/main" xmlns="" id="{5D69B2D5-D1E8-4496-8DED-83A9CB340443}"/>
                </a:ext>
              </a:extLst>
            </p:cNvPr>
            <p:cNvSpPr/>
            <p:nvPr/>
          </p:nvSpPr>
          <p:spPr>
            <a:xfrm rot="319204">
              <a:off x="3778250" y="722262"/>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2" name="圆角矩形 11">
              <a:extLst>
                <a:ext uri="{FF2B5EF4-FFF2-40B4-BE49-F238E27FC236}">
                  <a16:creationId xmlns:a16="http://schemas.microsoft.com/office/drawing/2014/main" xmlns="" id="{996A0D32-CFAB-4228-987D-B209FE80864A}"/>
                </a:ext>
              </a:extLst>
            </p:cNvPr>
            <p:cNvSpPr/>
            <p:nvPr/>
          </p:nvSpPr>
          <p:spPr>
            <a:xfrm rot="21148334">
              <a:off x="3368675" y="730195"/>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3255" name="矩形 1">
              <a:extLst>
                <a:ext uri="{FF2B5EF4-FFF2-40B4-BE49-F238E27FC236}">
                  <a16:creationId xmlns:a16="http://schemas.microsoft.com/office/drawing/2014/main" xmlns="" id="{B416D3E3-F42A-4269-9FAD-9B2C9E148065}"/>
                </a:ext>
              </a:extLst>
            </p:cNvPr>
            <p:cNvSpPr>
              <a:spLocks noChangeArrowheads="1"/>
            </p:cNvSpPr>
            <p:nvPr/>
          </p:nvSpPr>
          <p:spPr bwMode="auto">
            <a:xfrm>
              <a:off x="3333750" y="598488"/>
              <a:ext cx="1743075" cy="56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名人轶事</a:t>
              </a:r>
            </a:p>
          </p:txBody>
        </p:sp>
      </p:grpSp>
      <p:grpSp>
        <p:nvGrpSpPr>
          <p:cNvPr id="53256" name="组合 12">
            <a:extLst>
              <a:ext uri="{FF2B5EF4-FFF2-40B4-BE49-F238E27FC236}">
                <a16:creationId xmlns:a16="http://schemas.microsoft.com/office/drawing/2014/main" xmlns="" id="{6C1A8C31-641B-42ED-9BEC-85780CD36798}"/>
              </a:ext>
            </a:extLst>
          </p:cNvPr>
          <p:cNvGrpSpPr>
            <a:grpSpLocks/>
          </p:cNvGrpSpPr>
          <p:nvPr/>
        </p:nvGrpSpPr>
        <p:grpSpPr bwMode="auto">
          <a:xfrm>
            <a:off x="34925" y="-20638"/>
            <a:ext cx="2008188" cy="523876"/>
            <a:chOff x="70" y="-63"/>
            <a:chExt cx="3161" cy="824"/>
          </a:xfrm>
        </p:grpSpPr>
        <p:sp>
          <p:nvSpPr>
            <p:cNvPr id="53257" name="文本框 6">
              <a:extLst>
                <a:ext uri="{FF2B5EF4-FFF2-40B4-BE49-F238E27FC236}">
                  <a16:creationId xmlns:a16="http://schemas.microsoft.com/office/drawing/2014/main" xmlns="" id="{F4F5D203-2E6E-4D3E-BC6E-69E244E3DB4A}"/>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17" name="直线连接符 9">
              <a:extLst>
                <a:ext uri="{FF2B5EF4-FFF2-40B4-BE49-F238E27FC236}">
                  <a16:creationId xmlns:a16="http://schemas.microsoft.com/office/drawing/2014/main" xmlns="" id="{57DEF4D6-91B9-457D-B6B6-F00274BA5A7F}"/>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8" name="菱形 17">
              <a:extLst>
                <a:ext uri="{FF2B5EF4-FFF2-40B4-BE49-F238E27FC236}">
                  <a16:creationId xmlns:a16="http://schemas.microsoft.com/office/drawing/2014/main" xmlns="" id="{6E6DAF31-8883-4686-A4A5-1774D6BAFBCE}"/>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AA1F364C-7A8A-4A4E-8D0E-24496D8B19C7}"/>
              </a:ext>
            </a:extLst>
          </p:cNvPr>
          <p:cNvSpPr>
            <a:spLocks noChangeArrowheads="1"/>
          </p:cNvSpPr>
          <p:nvPr/>
        </p:nvSpPr>
        <p:spPr bwMode="auto">
          <a:xfrm>
            <a:off x="458788" y="654050"/>
            <a:ext cx="8226425" cy="400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40000"/>
              </a:lnSpc>
              <a:spcBef>
                <a:spcPts val="600"/>
              </a:spcBef>
            </a:pPr>
            <a:r>
              <a:rPr lang="zh-CN" altLang="en-US" sz="2600" b="1" dirty="0">
                <a:latin typeface="楷体" panose="02010609060101010101" pitchFamily="49" charset="-122"/>
                <a:ea typeface="楷体" panose="02010609060101010101" pitchFamily="49" charset="-122"/>
              </a:rPr>
              <a:t>时围的围裙</a:t>
            </a:r>
            <a:r>
              <a:rPr lang="en-US" altLang="zh-CN" sz="2600" b="1" dirty="0">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他为回应朋友的调侃，亲手制作了一双漂亮而结实的高靿牛皮靴，郑重地送给了大女婿苏霍京。</a:t>
            </a:r>
          </a:p>
          <a:p>
            <a:pPr>
              <a:lnSpc>
                <a:spcPct val="140000"/>
              </a:lnSpc>
              <a:spcBef>
                <a:spcPts val="600"/>
              </a:spcBef>
            </a:pPr>
            <a:r>
              <a:rPr lang="zh-CN" altLang="en-US" sz="2600" b="1" dirty="0">
                <a:latin typeface="楷体" panose="02010609060101010101" pitchFamily="49" charset="-122"/>
                <a:ea typeface="楷体" panose="02010609060101010101" pitchFamily="49" charset="-122"/>
              </a:rPr>
              <a:t>    苏霍京哪舍得将老岳丈这么珍贵的礼物穿在脚上，便将皮靴摆上了书架。当时</a:t>
            </a:r>
            <a:r>
              <a:rPr lang="en-US" altLang="zh-CN" sz="2600" b="1" dirty="0">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托尔斯泰文集</a:t>
            </a:r>
            <a:r>
              <a:rPr lang="en-US" altLang="zh-CN" sz="2600" b="1" dirty="0">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已经出版了</a:t>
            </a:r>
            <a:r>
              <a:rPr lang="en-US" altLang="zh-CN" sz="2600" b="1" dirty="0">
                <a:latin typeface="楷体" panose="02010609060101010101" pitchFamily="49" charset="-122"/>
                <a:ea typeface="楷体" panose="02010609060101010101" pitchFamily="49" charset="-122"/>
              </a:rPr>
              <a:t>12</a:t>
            </a:r>
            <a:r>
              <a:rPr lang="zh-CN" altLang="en-US" sz="2600" b="1" dirty="0">
                <a:latin typeface="楷体" panose="02010609060101010101" pitchFamily="49" charset="-122"/>
                <a:ea typeface="楷体" panose="02010609060101010101" pitchFamily="49" charset="-122"/>
              </a:rPr>
              <a:t>卷，他给这双皮靴贴上标签：第</a:t>
            </a:r>
            <a:r>
              <a:rPr lang="en-US" altLang="zh-CN" sz="2600" b="1" dirty="0">
                <a:latin typeface="楷体" panose="02010609060101010101" pitchFamily="49" charset="-122"/>
                <a:ea typeface="楷体" panose="02010609060101010101" pitchFamily="49" charset="-122"/>
              </a:rPr>
              <a:t>13</a:t>
            </a:r>
            <a:r>
              <a:rPr lang="zh-CN" altLang="en-US" sz="2600" b="1" dirty="0">
                <a:latin typeface="楷体" panose="02010609060101010101" pitchFamily="49" charset="-122"/>
                <a:ea typeface="楷体" panose="02010609060101010101" pitchFamily="49" charset="-122"/>
              </a:rPr>
              <a:t>卷。此举立刻在文化圈里传为佳话。托尔斯泰知道后哈哈大笑，并说：“那是我自己最喜欢的一卷。”</a:t>
            </a:r>
          </a:p>
        </p:txBody>
      </p:sp>
      <p:grpSp>
        <p:nvGrpSpPr>
          <p:cNvPr id="54274" name="组合 12">
            <a:extLst>
              <a:ext uri="{FF2B5EF4-FFF2-40B4-BE49-F238E27FC236}">
                <a16:creationId xmlns:a16="http://schemas.microsoft.com/office/drawing/2014/main" xmlns="" id="{578FA757-1258-407F-8EFF-81FA93223E60}"/>
              </a:ext>
            </a:extLst>
          </p:cNvPr>
          <p:cNvGrpSpPr>
            <a:grpSpLocks/>
          </p:cNvGrpSpPr>
          <p:nvPr/>
        </p:nvGrpSpPr>
        <p:grpSpPr bwMode="auto">
          <a:xfrm>
            <a:off x="34925" y="-20638"/>
            <a:ext cx="2008188" cy="523876"/>
            <a:chOff x="70" y="-63"/>
            <a:chExt cx="3161" cy="824"/>
          </a:xfrm>
        </p:grpSpPr>
        <p:sp>
          <p:nvSpPr>
            <p:cNvPr id="54275" name="文本框 6">
              <a:extLst>
                <a:ext uri="{FF2B5EF4-FFF2-40B4-BE49-F238E27FC236}">
                  <a16:creationId xmlns:a16="http://schemas.microsoft.com/office/drawing/2014/main" xmlns="" id="{03992D8A-245C-4FFE-A59E-B18C0F464AAB}"/>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10" name="直线连接符 9">
              <a:extLst>
                <a:ext uri="{FF2B5EF4-FFF2-40B4-BE49-F238E27FC236}">
                  <a16:creationId xmlns:a16="http://schemas.microsoft.com/office/drawing/2014/main" xmlns="" id="{A32DDEEC-3548-4662-AEAC-3ECC83733C09}"/>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a16="http://schemas.microsoft.com/office/drawing/2014/main" xmlns="" id="{7963FA73-1572-49F4-9EC8-5EB9770430E2}"/>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7" name="组合 1">
            <a:extLst>
              <a:ext uri="{FF2B5EF4-FFF2-40B4-BE49-F238E27FC236}">
                <a16:creationId xmlns:a16="http://schemas.microsoft.com/office/drawing/2014/main" xmlns="" id="{53BE2947-60B7-4B14-9114-F3FE4A45C8F4}"/>
              </a:ext>
            </a:extLst>
          </p:cNvPr>
          <p:cNvGrpSpPr>
            <a:grpSpLocks/>
          </p:cNvGrpSpPr>
          <p:nvPr/>
        </p:nvGrpSpPr>
        <p:grpSpPr bwMode="auto">
          <a:xfrm>
            <a:off x="3700463" y="555625"/>
            <a:ext cx="1743075" cy="566738"/>
            <a:chOff x="3333750" y="555625"/>
            <a:chExt cx="1743075" cy="566738"/>
          </a:xfrm>
        </p:grpSpPr>
        <p:sp>
          <p:nvSpPr>
            <p:cNvPr id="7" name="圆角矩形 6">
              <a:extLst>
                <a:ext uri="{FF2B5EF4-FFF2-40B4-BE49-F238E27FC236}">
                  <a16:creationId xmlns:a16="http://schemas.microsoft.com/office/drawing/2014/main" xmlns="" id="{0DC179A2-7201-4097-B58B-C3D4E56FC6DF}"/>
                </a:ext>
              </a:extLst>
            </p:cNvPr>
            <p:cNvSpPr/>
            <p:nvPr/>
          </p:nvSpPr>
          <p:spPr>
            <a:xfrm rot="555800">
              <a:off x="4602162" y="673100"/>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8" name="圆角矩形 7">
              <a:extLst>
                <a:ext uri="{FF2B5EF4-FFF2-40B4-BE49-F238E27FC236}">
                  <a16:creationId xmlns:a16="http://schemas.microsoft.com/office/drawing/2014/main" xmlns="" id="{847B8DFD-EE69-4A40-807D-FA252627E05E}"/>
                </a:ext>
              </a:extLst>
            </p:cNvPr>
            <p:cNvSpPr/>
            <p:nvPr/>
          </p:nvSpPr>
          <p:spPr>
            <a:xfrm rot="20470821">
              <a:off x="4197350" y="679450"/>
              <a:ext cx="442912"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 name="圆角矩形 8">
              <a:extLst>
                <a:ext uri="{FF2B5EF4-FFF2-40B4-BE49-F238E27FC236}">
                  <a16:creationId xmlns:a16="http://schemas.microsoft.com/office/drawing/2014/main" xmlns="" id="{DC3D0368-CB77-48E3-BCED-26DFA8ADEC8B}"/>
                </a:ext>
              </a:extLst>
            </p:cNvPr>
            <p:cNvSpPr/>
            <p:nvPr/>
          </p:nvSpPr>
          <p:spPr>
            <a:xfrm rot="319204">
              <a:off x="3778250" y="679450"/>
              <a:ext cx="441325"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圆角矩形 9">
              <a:extLst>
                <a:ext uri="{FF2B5EF4-FFF2-40B4-BE49-F238E27FC236}">
                  <a16:creationId xmlns:a16="http://schemas.microsoft.com/office/drawing/2014/main" xmlns="" id="{1A9B8652-0A41-404A-BBB5-42179EB1DAA3}"/>
                </a:ext>
              </a:extLst>
            </p:cNvPr>
            <p:cNvSpPr/>
            <p:nvPr/>
          </p:nvSpPr>
          <p:spPr>
            <a:xfrm rot="21148334">
              <a:off x="3368675" y="687388"/>
              <a:ext cx="441325"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5302" name="矩形 1">
              <a:extLst>
                <a:ext uri="{FF2B5EF4-FFF2-40B4-BE49-F238E27FC236}">
                  <a16:creationId xmlns:a16="http://schemas.microsoft.com/office/drawing/2014/main" xmlns="" id="{6F7BD54B-7943-4A56-967E-25F53A87BA8F}"/>
                </a:ext>
              </a:extLst>
            </p:cNvPr>
            <p:cNvSpPr>
              <a:spLocks noChangeArrowheads="1"/>
            </p:cNvSpPr>
            <p:nvPr/>
          </p:nvSpPr>
          <p:spPr bwMode="auto">
            <a:xfrm>
              <a:off x="3333750" y="555625"/>
              <a:ext cx="1743075"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拓展阅读</a:t>
              </a:r>
            </a:p>
          </p:txBody>
        </p:sp>
      </p:grpSp>
      <p:sp>
        <p:nvSpPr>
          <p:cNvPr id="56323" name="矩形 13">
            <a:extLst>
              <a:ext uri="{FF2B5EF4-FFF2-40B4-BE49-F238E27FC236}">
                <a16:creationId xmlns:a16="http://schemas.microsoft.com/office/drawing/2014/main" xmlns="" id="{A80971A7-DF15-4F14-804F-E8FB690B568D}"/>
              </a:ext>
            </a:extLst>
          </p:cNvPr>
          <p:cNvSpPr>
            <a:spLocks noChangeArrowheads="1"/>
          </p:cNvSpPr>
          <p:nvPr/>
        </p:nvSpPr>
        <p:spPr bwMode="auto">
          <a:xfrm>
            <a:off x="287338" y="1214438"/>
            <a:ext cx="8461125"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zh-CN" sz="2600" dirty="0">
                <a:latin typeface="黑体" panose="02010609060101010101" pitchFamily="49" charset="-122"/>
                <a:ea typeface="黑体" panose="02010609060101010101" pitchFamily="49" charset="-122"/>
              </a:rPr>
              <a:t>托尔斯泰的仁者风范</a:t>
            </a:r>
          </a:p>
          <a:p>
            <a:pPr algn="ctr" eaLnBrk="0" hangingPunct="0"/>
            <a:r>
              <a:rPr lang="zh-CN" altLang="zh-CN" sz="2000" b="1" dirty="0">
                <a:latin typeface="宋体" panose="02010600030101010101" pitchFamily="2" charset="-122"/>
              </a:rPr>
              <a:t>赵功强</a:t>
            </a:r>
          </a:p>
          <a:p>
            <a:pPr eaLnBrk="0" hangingPunct="0"/>
            <a:r>
              <a:rPr lang="en-US" altLang="zh-CN" sz="2600" b="1" dirty="0">
                <a:latin typeface="楷体" panose="02010609060101010101" pitchFamily="49" charset="-122"/>
                <a:ea typeface="楷体" panose="02010609060101010101" pitchFamily="49" charset="-122"/>
              </a:rPr>
              <a:t>    1840</a:t>
            </a:r>
            <a:r>
              <a:rPr lang="zh-CN" altLang="zh-CN" sz="2600" b="1" dirty="0">
                <a:latin typeface="楷体" panose="02010609060101010101" pitchFamily="49" charset="-122"/>
                <a:ea typeface="楷体" panose="02010609060101010101" pitchFamily="49" charset="-122"/>
              </a:rPr>
              <a:t>年</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喀山大学</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夏天来临的时候</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学校大门外不远处有两个卖甜瓜的摊位。两个摊主</a:t>
            </a:r>
            <a:r>
              <a:rPr lang="zh-CN" altLang="zh-CN" sz="2600" b="1" dirty="0" smtClean="0">
                <a:latin typeface="楷体" panose="02010609060101010101" pitchFamily="49" charset="-122"/>
                <a:ea typeface="楷体" panose="02010609060101010101" pitchFamily="49" charset="-122"/>
              </a:rPr>
              <a:t>为了</a:t>
            </a:r>
            <a:r>
              <a:rPr lang="zh-CN" altLang="en-US" sz="2600" b="1" dirty="0" smtClean="0">
                <a:latin typeface="楷体" panose="02010609060101010101" pitchFamily="49" charset="-122"/>
                <a:ea typeface="楷体" panose="02010609060101010101" pitchFamily="49" charset="-122"/>
              </a:rPr>
              <a:t>招揽</a:t>
            </a:r>
            <a:r>
              <a:rPr lang="zh-CN" altLang="zh-CN" sz="2600" b="1" dirty="0" smtClean="0">
                <a:latin typeface="楷体" panose="02010609060101010101" pitchFamily="49" charset="-122"/>
                <a:ea typeface="楷体" panose="02010609060101010101" pitchFamily="49" charset="-122"/>
              </a:rPr>
              <a:t>顾客</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展开了明里暗里的竞争。一天</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两个卖主遇见了一个与众不同的顾客。他来到摊位前</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既不观察谁的甜瓜新鲜</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也不在招牌上瞅来瞅去</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不待两个卖主出言兜售</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那人先问一个卖主今天已经卖了多少斤。这个卖主一愣</a:t>
            </a:r>
            <a:r>
              <a:rPr lang="zh-CN" altLang="en-US" sz="2600" b="1" dirty="0">
                <a:latin typeface="楷体" panose="02010609060101010101" pitchFamily="49" charset="-122"/>
                <a:ea typeface="楷体" panose="02010609060101010101" pitchFamily="49" charset="-122"/>
              </a:rPr>
              <a:t>，虽</a:t>
            </a:r>
            <a:r>
              <a:rPr lang="zh-CN" altLang="zh-CN" sz="2600" b="1" dirty="0">
                <a:latin typeface="楷体" panose="02010609060101010101" pitchFamily="49" charset="-122"/>
                <a:ea typeface="楷体" panose="02010609060101010101" pitchFamily="49" charset="-122"/>
              </a:rPr>
              <a:t>不知对方意欲何为</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仍如实做了答复。那人又问</a:t>
            </a:r>
            <a:r>
              <a:rPr lang="zh-CN" altLang="zh-CN" sz="2600" b="1" dirty="0" smtClean="0">
                <a:latin typeface="楷体" panose="02010609060101010101" pitchFamily="49" charset="-122"/>
                <a:ea typeface="楷体" panose="02010609060101010101" pitchFamily="49" charset="-122"/>
              </a:rPr>
              <a:t>了</a:t>
            </a:r>
            <a:endParaRPr lang="zh-CN" altLang="zh-CN" sz="2600" b="1" dirty="0">
              <a:latin typeface="楷体" panose="02010609060101010101" pitchFamily="49" charset="-122"/>
              <a:ea typeface="楷体" panose="02010609060101010101" pitchFamily="49" charset="-122"/>
            </a:endParaRPr>
          </a:p>
        </p:txBody>
      </p:sp>
      <p:grpSp>
        <p:nvGrpSpPr>
          <p:cNvPr id="55304" name="组合 12">
            <a:extLst>
              <a:ext uri="{FF2B5EF4-FFF2-40B4-BE49-F238E27FC236}">
                <a16:creationId xmlns:a16="http://schemas.microsoft.com/office/drawing/2014/main" xmlns="" id="{8F3A95FC-FA3E-4F56-8B00-B967C1FA332C}"/>
              </a:ext>
            </a:extLst>
          </p:cNvPr>
          <p:cNvGrpSpPr>
            <a:grpSpLocks/>
          </p:cNvGrpSpPr>
          <p:nvPr/>
        </p:nvGrpSpPr>
        <p:grpSpPr bwMode="auto">
          <a:xfrm>
            <a:off x="34925" y="-20638"/>
            <a:ext cx="2008188" cy="523876"/>
            <a:chOff x="70" y="-63"/>
            <a:chExt cx="3161" cy="824"/>
          </a:xfrm>
        </p:grpSpPr>
        <p:sp>
          <p:nvSpPr>
            <p:cNvPr id="55305" name="文本框 6">
              <a:extLst>
                <a:ext uri="{FF2B5EF4-FFF2-40B4-BE49-F238E27FC236}">
                  <a16:creationId xmlns:a16="http://schemas.microsoft.com/office/drawing/2014/main" xmlns="" id="{5F6A009C-A695-462D-86E4-1661E2E11BB0}"/>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17" name="直线连接符 9">
              <a:extLst>
                <a:ext uri="{FF2B5EF4-FFF2-40B4-BE49-F238E27FC236}">
                  <a16:creationId xmlns:a16="http://schemas.microsoft.com/office/drawing/2014/main" xmlns="" id="{CF049EDD-6422-4B2B-8B9D-07EE3AEED439}"/>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8" name="菱形 17">
              <a:extLst>
                <a:ext uri="{FF2B5EF4-FFF2-40B4-BE49-F238E27FC236}">
                  <a16:creationId xmlns:a16="http://schemas.microsoft.com/office/drawing/2014/main" xmlns="" id="{649ADDCA-20B5-4DA6-ACE7-07610AB5EEAF}"/>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xmlns="" id="{2367123C-287E-4483-80B0-7DD07F5C384E}"/>
              </a:ext>
            </a:extLst>
          </p:cNvPr>
          <p:cNvSpPr txBox="1">
            <a:spLocks noChangeArrowheads="1"/>
          </p:cNvSpPr>
          <p:nvPr/>
        </p:nvSpPr>
        <p:spPr bwMode="auto">
          <a:xfrm>
            <a:off x="323850" y="1160463"/>
            <a:ext cx="6408738"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700" b="1" dirty="0">
                <a:solidFill>
                  <a:srgbClr val="FF0000"/>
                </a:solidFill>
                <a:latin typeface="楷体" panose="02010609060101010101" pitchFamily="49" charset="-122"/>
                <a:ea typeface="楷体" panose="02010609060101010101" pitchFamily="49" charset="-122"/>
              </a:rPr>
              <a:t>茨威格</a:t>
            </a:r>
            <a:r>
              <a:rPr lang="zh-CN" altLang="en-US" sz="2700" b="1" dirty="0">
                <a:latin typeface="楷体" panose="02010609060101010101" pitchFamily="49" charset="-122"/>
                <a:ea typeface="楷体" panose="02010609060101010101" pitchFamily="49" charset="-122"/>
              </a:rPr>
              <a:t>（</a:t>
            </a:r>
            <a:r>
              <a:rPr lang="en-US" altLang="zh-CN" sz="2700" b="1" dirty="0">
                <a:latin typeface="楷体" panose="02010609060101010101" pitchFamily="49" charset="-122"/>
                <a:ea typeface="楷体" panose="02010609060101010101" pitchFamily="49" charset="-122"/>
              </a:rPr>
              <a:t>1881</a:t>
            </a:r>
            <a:r>
              <a:rPr lang="zh-CN" altLang="zh-CN" sz="2700" b="1" dirty="0">
                <a:latin typeface="楷体" panose="02010609060101010101" pitchFamily="49" charset="-122"/>
                <a:ea typeface="楷体" panose="02010609060101010101" pitchFamily="49" charset="-122"/>
              </a:rPr>
              <a:t>—</a:t>
            </a:r>
            <a:r>
              <a:rPr lang="en-US" altLang="zh-CN" sz="2700" b="1" dirty="0">
                <a:latin typeface="楷体" panose="02010609060101010101" pitchFamily="49" charset="-122"/>
                <a:ea typeface="楷体" panose="02010609060101010101" pitchFamily="49" charset="-122"/>
              </a:rPr>
              <a:t>1942</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斯蒂芬·茨威格</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奥地利作家。生于犹太工厂主家庭。主要作品有短篇小说《看不见的收藏》《马来狂人》《一个陌生女人的来信》《象棋的故事》和长篇小说《心灵的焦灼》</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传记《三位大师》《罗曼·罗兰》《三个描摹自己生活的诗人》</a:t>
            </a:r>
            <a:r>
              <a:rPr lang="zh-CN" altLang="en-US" sz="2700" b="1" dirty="0">
                <a:latin typeface="楷体" panose="02010609060101010101" pitchFamily="49" charset="-122"/>
                <a:ea typeface="楷体" panose="02010609060101010101" pitchFamily="49" charset="-122"/>
              </a:rPr>
              <a:t>，</a:t>
            </a:r>
            <a:r>
              <a:rPr lang="zh-CN" altLang="zh-CN" sz="2700" b="1" dirty="0">
                <a:latin typeface="楷体" panose="02010609060101010101" pitchFamily="49" charset="-122"/>
                <a:ea typeface="楷体" panose="02010609060101010101" pitchFamily="49" charset="-122"/>
              </a:rPr>
              <a:t>还著有回忆录《昨天的世界》等。</a:t>
            </a:r>
          </a:p>
        </p:txBody>
      </p:sp>
      <p:grpSp>
        <p:nvGrpSpPr>
          <p:cNvPr id="8194" name="组合 8">
            <a:extLst>
              <a:ext uri="{FF2B5EF4-FFF2-40B4-BE49-F238E27FC236}">
                <a16:creationId xmlns:a16="http://schemas.microsoft.com/office/drawing/2014/main" xmlns="" id="{8EE09E30-9AF8-4945-9582-FA8D63AF49E2}"/>
              </a:ext>
            </a:extLst>
          </p:cNvPr>
          <p:cNvGrpSpPr>
            <a:grpSpLocks/>
          </p:cNvGrpSpPr>
          <p:nvPr/>
        </p:nvGrpSpPr>
        <p:grpSpPr bwMode="auto">
          <a:xfrm>
            <a:off x="1588" y="31750"/>
            <a:ext cx="2006600" cy="523875"/>
            <a:chOff x="70" y="-63"/>
            <a:chExt cx="3161" cy="824"/>
          </a:xfrm>
        </p:grpSpPr>
        <p:sp>
          <p:nvSpPr>
            <p:cNvPr id="8195" name="文本框 6">
              <a:extLst>
                <a:ext uri="{FF2B5EF4-FFF2-40B4-BE49-F238E27FC236}">
                  <a16:creationId xmlns:a16="http://schemas.microsoft.com/office/drawing/2014/main" xmlns="" id="{D92D99CF-7058-4FB4-AD20-2666F958601E}"/>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知识备查</a:t>
              </a:r>
            </a:p>
          </p:txBody>
        </p:sp>
        <p:cxnSp>
          <p:nvCxnSpPr>
            <p:cNvPr id="11" name="直线连接符 9">
              <a:extLst>
                <a:ext uri="{FF2B5EF4-FFF2-40B4-BE49-F238E27FC236}">
                  <a16:creationId xmlns:a16="http://schemas.microsoft.com/office/drawing/2014/main" xmlns="" id="{DC243413-AF4F-40A5-89D1-680063EA1E6B}"/>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a16="http://schemas.microsoft.com/office/drawing/2014/main" xmlns="" id="{3C9A3C4B-2EEC-43B3-BF33-2D99E687C11E}"/>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pic>
        <p:nvPicPr>
          <p:cNvPr id="8" name="茨威格.jpg" descr="id:2147501624;FounderCES">
            <a:extLst>
              <a:ext uri="{FF2B5EF4-FFF2-40B4-BE49-F238E27FC236}">
                <a16:creationId xmlns:a16="http://schemas.microsoft.com/office/drawing/2014/main" xmlns="" id="{CE2984AA-4B7D-4862-8FAD-2D1301A490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248" y="1160463"/>
            <a:ext cx="2006600" cy="28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9" name="组合 1">
            <a:extLst>
              <a:ext uri="{FF2B5EF4-FFF2-40B4-BE49-F238E27FC236}">
                <a16:creationId xmlns:a16="http://schemas.microsoft.com/office/drawing/2014/main" xmlns="" id="{0358B759-1B16-4BCE-A90E-C1A75F8E076E}"/>
              </a:ext>
            </a:extLst>
          </p:cNvPr>
          <p:cNvGrpSpPr>
            <a:grpSpLocks/>
          </p:cNvGrpSpPr>
          <p:nvPr/>
        </p:nvGrpSpPr>
        <p:grpSpPr bwMode="auto">
          <a:xfrm>
            <a:off x="3700463" y="487363"/>
            <a:ext cx="1743075" cy="566737"/>
            <a:chOff x="3333750" y="598488"/>
            <a:chExt cx="1743075" cy="566737"/>
          </a:xfrm>
        </p:grpSpPr>
        <p:sp>
          <p:nvSpPr>
            <p:cNvPr id="13" name="圆角矩形 12">
              <a:extLst>
                <a:ext uri="{FF2B5EF4-FFF2-40B4-BE49-F238E27FC236}">
                  <a16:creationId xmlns:a16="http://schemas.microsoft.com/office/drawing/2014/main" xmlns="" id="{E1F27C38-7FD5-490B-8BB4-902D48244506}"/>
                </a:ext>
              </a:extLst>
            </p:cNvPr>
            <p:cNvSpPr/>
            <p:nvPr/>
          </p:nvSpPr>
          <p:spPr>
            <a:xfrm rot="555800">
              <a:off x="4602162"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4" name="圆角矩形 13">
              <a:extLst>
                <a:ext uri="{FF2B5EF4-FFF2-40B4-BE49-F238E27FC236}">
                  <a16:creationId xmlns:a16="http://schemas.microsoft.com/office/drawing/2014/main" xmlns="" id="{024ADE89-C156-4BDE-93CD-630E609AD4C6}"/>
                </a:ext>
              </a:extLst>
            </p:cNvPr>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5" name="圆角矩形 14">
              <a:extLst>
                <a:ext uri="{FF2B5EF4-FFF2-40B4-BE49-F238E27FC236}">
                  <a16:creationId xmlns:a16="http://schemas.microsoft.com/office/drawing/2014/main" xmlns="" id="{434C3345-550C-49DF-B894-D9A8C3CAFF86}"/>
                </a:ext>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a:extLst>
                <a:ext uri="{FF2B5EF4-FFF2-40B4-BE49-F238E27FC236}">
                  <a16:creationId xmlns:a16="http://schemas.microsoft.com/office/drawing/2014/main" xmlns="" id="{F5B41401-D80E-4E33-BE36-461C2F37C9B2}"/>
                </a:ext>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8204" name="矩形 1">
              <a:extLst>
                <a:ext uri="{FF2B5EF4-FFF2-40B4-BE49-F238E27FC236}">
                  <a16:creationId xmlns:a16="http://schemas.microsoft.com/office/drawing/2014/main" xmlns="" id="{2A949365-F47A-472C-9D58-91D8BD53823B}"/>
                </a:ext>
              </a:extLst>
            </p:cNvPr>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作者简介</a:t>
              </a:r>
            </a:p>
          </p:txBody>
        </p:sp>
      </p:gr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7" name="矩形 6">
            <a:extLst>
              <a:ext uri="{FF2B5EF4-FFF2-40B4-BE49-F238E27FC236}">
                <a16:creationId xmlns:a16="http://schemas.microsoft.com/office/drawing/2014/main" xmlns="" id="{3DCD743E-27F7-43AF-8ADD-6C89E898A368}"/>
              </a:ext>
            </a:extLst>
          </p:cNvPr>
          <p:cNvSpPr>
            <a:spLocks noChangeArrowheads="1"/>
          </p:cNvSpPr>
          <p:nvPr/>
        </p:nvSpPr>
        <p:spPr bwMode="auto">
          <a:xfrm>
            <a:off x="323850" y="679450"/>
            <a:ext cx="8424614" cy="4093428"/>
          </a:xfrm>
          <a:prstGeom prst="rect">
            <a:avLst/>
          </a:prstGeom>
          <a:noFill/>
          <a:ln>
            <a:noFill/>
          </a:ln>
        </p:spPr>
        <p:txBody>
          <a:bodyPr wrap="square">
            <a:spAutoFit/>
          </a:bodyPr>
          <a:lstStyle/>
          <a:p>
            <a:pPr eaLnBrk="0" hangingPunct="0">
              <a:defRPr/>
            </a:pPr>
            <a:r>
              <a:rPr lang="zh-CN" altLang="zh-CN" sz="2600" b="1" dirty="0">
                <a:latin typeface="楷体" panose="02010609060101010101" pitchFamily="49" charset="-122"/>
                <a:ea typeface="楷体" panose="02010609060101010101" pitchFamily="49" charset="-122"/>
              </a:rPr>
              <a:t>另外一个卖主</a:t>
            </a:r>
            <a:r>
              <a:rPr lang="zh-CN" altLang="en-US" sz="2600" b="1" dirty="0">
                <a:latin typeface="楷体" panose="02010609060101010101" pitchFamily="49" charset="-122"/>
                <a:ea typeface="楷体" panose="02010609060101010101" pitchFamily="49" charset="-122"/>
              </a:rPr>
              <a:t>，</a:t>
            </a:r>
            <a:r>
              <a:rPr lang="zh-CN" altLang="zh-CN" sz="2600" b="1" dirty="0" smtClean="0">
                <a:latin typeface="楷体" panose="02010609060101010101" pitchFamily="49" charset="-122"/>
                <a:ea typeface="楷体" panose="02010609060101010101" pitchFamily="49" charset="-122"/>
              </a:rPr>
              <a:t>随</a:t>
            </a:r>
            <a:r>
              <a:rPr lang="zh-CN" altLang="en-US" sz="2600" b="1" dirty="0" smtClean="0">
                <a:latin typeface="楷体" panose="02010609060101010101" pitchFamily="49" charset="-122"/>
                <a:ea typeface="楷体" panose="02010609060101010101" pitchFamily="49" charset="-122"/>
                <a:sym typeface="+mn-ea"/>
              </a:rPr>
              <a:t>后</a:t>
            </a:r>
            <a:r>
              <a:rPr lang="zh-CN" altLang="en-US" sz="2600" b="1" dirty="0">
                <a:latin typeface="楷体" panose="02010609060101010101" pitchFamily="49" charset="-122"/>
                <a:ea typeface="楷体" panose="02010609060101010101" pitchFamily="49" charset="-122"/>
                <a:sym typeface="+mn-ea"/>
              </a:rPr>
              <a:t>，他径直走向回答说卖得少一些的摊主面前，在那个摊子上买了些甜瓜。等他走远后，两个摊主才明白过来：原来，那人是想帮助弱者呀！他们不知道，那个人就是列夫</a:t>
            </a:r>
            <a:r>
              <a:rPr lang="en-US" altLang="zh-CN" sz="2600" b="1" dirty="0">
                <a:latin typeface="楷体" panose="02010609060101010101" pitchFamily="49" charset="-122"/>
                <a:ea typeface="楷体" panose="02010609060101010101" pitchFamily="49" charset="-122"/>
                <a:sym typeface="+mn-ea"/>
              </a:rPr>
              <a:t>·</a:t>
            </a:r>
            <a:r>
              <a:rPr lang="zh-CN" altLang="en-US" sz="2600" b="1" dirty="0">
                <a:latin typeface="楷体" panose="02010609060101010101" pitchFamily="49" charset="-122"/>
                <a:ea typeface="楷体" panose="02010609060101010101" pitchFamily="49" charset="-122"/>
                <a:sym typeface="+mn-ea"/>
              </a:rPr>
              <a:t>托尔斯泰。</a:t>
            </a:r>
          </a:p>
          <a:p>
            <a:pPr indent="457200" eaLnBrk="0" hangingPunct="0">
              <a:buFontTx/>
              <a:buNone/>
              <a:defRPr/>
            </a:pPr>
            <a:r>
              <a:rPr lang="en-US" altLang="zh-CN" sz="2600" b="1" dirty="0">
                <a:latin typeface="楷体" panose="02010609060101010101" pitchFamily="49" charset="-122"/>
                <a:ea typeface="楷体" panose="02010609060101010101" pitchFamily="49" charset="-122"/>
                <a:sym typeface="+mn-ea"/>
              </a:rPr>
              <a:t> </a:t>
            </a:r>
            <a:r>
              <a:rPr lang="zh-CN" altLang="zh-CN" sz="2600" b="1" dirty="0">
                <a:latin typeface="楷体" panose="02010609060101010101" pitchFamily="49" charset="-122"/>
                <a:ea typeface="楷体" panose="02010609060101010101" pitchFamily="49" charset="-122"/>
                <a:sym typeface="+mn-ea"/>
              </a:rPr>
              <a:t>中年时期的托尔斯泰经常外出游历。有一次</a:t>
            </a:r>
            <a:r>
              <a:rPr lang="zh-CN" altLang="en-US" sz="2600" b="1" dirty="0">
                <a:latin typeface="楷体" panose="02010609060101010101" pitchFamily="49" charset="-122"/>
                <a:ea typeface="楷体" panose="02010609060101010101" pitchFamily="49" charset="-122"/>
                <a:sym typeface="+mn-ea"/>
              </a:rPr>
              <a:t>，</a:t>
            </a:r>
            <a:r>
              <a:rPr lang="zh-CN" altLang="zh-CN" sz="2600" b="1" dirty="0">
                <a:latin typeface="楷体" panose="02010609060101010101" pitchFamily="49" charset="-122"/>
                <a:ea typeface="楷体" panose="02010609060101010101" pitchFamily="49" charset="-122"/>
                <a:sym typeface="+mn-ea"/>
              </a:rPr>
              <a:t>他前往高加索</a:t>
            </a:r>
            <a:r>
              <a:rPr lang="zh-CN" altLang="en-US" sz="2600" b="1" dirty="0">
                <a:latin typeface="楷体" panose="02010609060101010101" pitchFamily="49" charset="-122"/>
                <a:ea typeface="楷体" panose="02010609060101010101" pitchFamily="49" charset="-122"/>
                <a:sym typeface="+mn-ea"/>
              </a:rPr>
              <a:t>，</a:t>
            </a:r>
            <a:r>
              <a:rPr lang="zh-CN" altLang="zh-CN" sz="2600" b="1" dirty="0">
                <a:latin typeface="楷体" panose="02010609060101010101" pitchFamily="49" charset="-122"/>
                <a:ea typeface="楷体" panose="02010609060101010101" pitchFamily="49" charset="-122"/>
                <a:sym typeface="+mn-ea"/>
              </a:rPr>
              <a:t>在路上遇到一个同路的小伙子</a:t>
            </a:r>
            <a:r>
              <a:rPr lang="zh-CN" altLang="en-US" sz="2600" b="1" dirty="0">
                <a:latin typeface="楷体" panose="02010609060101010101" pitchFamily="49" charset="-122"/>
                <a:ea typeface="楷体" panose="02010609060101010101" pitchFamily="49" charset="-122"/>
                <a:sym typeface="+mn-ea"/>
              </a:rPr>
              <a:t>，</a:t>
            </a:r>
            <a:r>
              <a:rPr lang="zh-CN" altLang="zh-CN" sz="2600" b="1" dirty="0">
                <a:latin typeface="楷体" panose="02010609060101010101" pitchFamily="49" charset="-122"/>
                <a:ea typeface="楷体" panose="02010609060101010101" pitchFamily="49" charset="-122"/>
                <a:sym typeface="+mn-ea"/>
              </a:rPr>
              <a:t>两人结伴而行</a:t>
            </a:r>
            <a:r>
              <a:rPr lang="zh-CN" altLang="en-US" sz="2600" b="1" dirty="0">
                <a:latin typeface="楷体" panose="02010609060101010101" pitchFamily="49" charset="-122"/>
                <a:ea typeface="楷体" panose="02010609060101010101" pitchFamily="49" charset="-122"/>
                <a:sym typeface="+mn-ea"/>
              </a:rPr>
              <a:t>，</a:t>
            </a:r>
            <a:r>
              <a:rPr lang="zh-CN" altLang="zh-CN" sz="2600" b="1" dirty="0">
                <a:latin typeface="楷体" panose="02010609060101010101" pitchFamily="49" charset="-122"/>
                <a:ea typeface="楷体" panose="02010609060101010101" pitchFamily="49" charset="-122"/>
                <a:sym typeface="+mn-ea"/>
              </a:rPr>
              <a:t>到达城里已是晚上</a:t>
            </a:r>
            <a:r>
              <a:rPr lang="en-US" altLang="zh-CN" sz="2600" b="1" dirty="0">
                <a:latin typeface="楷体" panose="02010609060101010101" pitchFamily="49" charset="-122"/>
                <a:ea typeface="楷体" panose="02010609060101010101" pitchFamily="49" charset="-122"/>
                <a:sym typeface="+mn-ea"/>
              </a:rPr>
              <a:t>11</a:t>
            </a:r>
            <a:r>
              <a:rPr lang="zh-CN" altLang="zh-CN" sz="2600" b="1" dirty="0">
                <a:latin typeface="楷体" panose="02010609060101010101" pitchFamily="49" charset="-122"/>
                <a:ea typeface="楷体" panose="02010609060101010101" pitchFamily="49" charset="-122"/>
                <a:sym typeface="+mn-ea"/>
              </a:rPr>
              <a:t>点左右</a:t>
            </a:r>
            <a:r>
              <a:rPr lang="zh-CN" altLang="en-US" sz="2600" b="1" dirty="0">
                <a:latin typeface="楷体" panose="02010609060101010101" pitchFamily="49" charset="-122"/>
                <a:ea typeface="楷体" panose="02010609060101010101" pitchFamily="49" charset="-122"/>
                <a:sym typeface="+mn-ea"/>
              </a:rPr>
              <a:t>，</a:t>
            </a:r>
            <a:r>
              <a:rPr lang="zh-CN" altLang="zh-CN" sz="2600" b="1" dirty="0">
                <a:latin typeface="楷体" panose="02010609060101010101" pitchFamily="49" charset="-122"/>
                <a:ea typeface="楷体" panose="02010609060101010101" pitchFamily="49" charset="-122"/>
                <a:sym typeface="+mn-ea"/>
              </a:rPr>
              <a:t>旅馆都已关门。他们好不容易才找到一个正要关门打烊的小旅店。老板打着呵欠抱歉地说</a:t>
            </a:r>
            <a:r>
              <a:rPr lang="zh-CN" altLang="en-US" sz="2600" b="1" dirty="0">
                <a:latin typeface="楷体" panose="02010609060101010101" pitchFamily="49" charset="-122"/>
                <a:ea typeface="楷体" panose="02010609060101010101" pitchFamily="49" charset="-122"/>
                <a:sym typeface="+mn-ea"/>
              </a:rPr>
              <a:t>，</a:t>
            </a:r>
            <a:r>
              <a:rPr lang="zh-CN" altLang="zh-CN" sz="2600" b="1" dirty="0">
                <a:latin typeface="楷体" panose="02010609060101010101" pitchFamily="49" charset="-122"/>
                <a:ea typeface="楷体" panose="02010609060101010101" pitchFamily="49" charset="-122"/>
                <a:sym typeface="+mn-ea"/>
              </a:rPr>
              <a:t>挂了蚊帐的房间已经用完</a:t>
            </a:r>
            <a:r>
              <a:rPr lang="zh-CN" altLang="en-US" sz="2600" b="1" dirty="0">
                <a:latin typeface="楷体" panose="02010609060101010101" pitchFamily="49" charset="-122"/>
                <a:ea typeface="楷体" panose="02010609060101010101" pitchFamily="49" charset="-122"/>
                <a:sym typeface="+mn-ea"/>
              </a:rPr>
              <a:t>，</a:t>
            </a:r>
            <a:r>
              <a:rPr lang="zh-CN" altLang="zh-CN" sz="2600" b="1" dirty="0">
                <a:latin typeface="楷体" panose="02010609060101010101" pitchFamily="49" charset="-122"/>
                <a:ea typeface="楷体" panose="02010609060101010101" pitchFamily="49" charset="-122"/>
                <a:sym typeface="+mn-ea"/>
              </a:rPr>
              <a:t>让他们将就着在一个备用房间里睡一晚</a:t>
            </a:r>
            <a:r>
              <a:rPr lang="zh-CN" altLang="en-US" sz="2600" b="1" dirty="0">
                <a:latin typeface="楷体" panose="02010609060101010101" pitchFamily="49" charset="-122"/>
                <a:ea typeface="楷体" panose="02010609060101010101" pitchFamily="49" charset="-122"/>
                <a:sym typeface="+mn-ea"/>
              </a:rPr>
              <a:t>，</a:t>
            </a:r>
            <a:r>
              <a:rPr lang="zh-CN" altLang="zh-CN" sz="2600" b="1" dirty="0">
                <a:latin typeface="楷体" panose="02010609060101010101" pitchFamily="49" charset="-122"/>
                <a:ea typeface="楷体" panose="02010609060101010101" pitchFamily="49" charset="-122"/>
                <a:sym typeface="+mn-ea"/>
              </a:rPr>
              <a:t>说着递过来两条薄毯子。</a:t>
            </a:r>
          </a:p>
        </p:txBody>
      </p:sp>
      <p:grpSp>
        <p:nvGrpSpPr>
          <p:cNvPr id="56322" name="组合 12">
            <a:extLst>
              <a:ext uri="{FF2B5EF4-FFF2-40B4-BE49-F238E27FC236}">
                <a16:creationId xmlns:a16="http://schemas.microsoft.com/office/drawing/2014/main" xmlns="" id="{7B8EE398-5E71-474B-9A59-484AEFB8FCAD}"/>
              </a:ext>
            </a:extLst>
          </p:cNvPr>
          <p:cNvGrpSpPr>
            <a:grpSpLocks/>
          </p:cNvGrpSpPr>
          <p:nvPr/>
        </p:nvGrpSpPr>
        <p:grpSpPr bwMode="auto">
          <a:xfrm>
            <a:off x="34925" y="-20638"/>
            <a:ext cx="2008188" cy="523876"/>
            <a:chOff x="70" y="-63"/>
            <a:chExt cx="3161" cy="824"/>
          </a:xfrm>
        </p:grpSpPr>
        <p:sp>
          <p:nvSpPr>
            <p:cNvPr id="56323" name="文本框 6">
              <a:extLst>
                <a:ext uri="{FF2B5EF4-FFF2-40B4-BE49-F238E27FC236}">
                  <a16:creationId xmlns:a16="http://schemas.microsoft.com/office/drawing/2014/main" xmlns="" id="{24FF8F02-BB0C-41C9-976A-C9E662AE55C3}"/>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11" name="直线连接符 9">
              <a:extLst>
                <a:ext uri="{FF2B5EF4-FFF2-40B4-BE49-F238E27FC236}">
                  <a16:creationId xmlns:a16="http://schemas.microsoft.com/office/drawing/2014/main" xmlns="" id="{B6D0D262-0390-46ED-88DE-70D1A88A38C5}"/>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a16="http://schemas.microsoft.com/office/drawing/2014/main" xmlns="" id="{789B4CE7-938E-4DEC-9039-80D7F0741FA7}"/>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矩形 6">
            <a:extLst>
              <a:ext uri="{FF2B5EF4-FFF2-40B4-BE49-F238E27FC236}">
                <a16:creationId xmlns:a16="http://schemas.microsoft.com/office/drawing/2014/main" xmlns="" id="{6DB6D653-E1C7-4D25-8795-DBCA3570B19D}"/>
              </a:ext>
            </a:extLst>
          </p:cNvPr>
          <p:cNvSpPr>
            <a:spLocks noChangeArrowheads="1"/>
          </p:cNvSpPr>
          <p:nvPr/>
        </p:nvSpPr>
        <p:spPr bwMode="auto">
          <a:xfrm>
            <a:off x="179512" y="518376"/>
            <a:ext cx="8547992" cy="409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600" b="1" dirty="0">
                <a:latin typeface="楷体" panose="02010609060101010101" pitchFamily="49" charset="-122"/>
                <a:ea typeface="楷体" panose="02010609060101010101" pitchFamily="49" charset="-122"/>
              </a:rPr>
              <a:t> </a:t>
            </a:r>
            <a:r>
              <a:rPr lang="zh-CN" altLang="zh-CN" sz="2600" b="1" dirty="0">
                <a:latin typeface="楷体" panose="02010609060101010101" pitchFamily="49" charset="-122"/>
                <a:ea typeface="楷体" panose="02010609060101010101" pitchFamily="49" charset="-122"/>
              </a:rPr>
              <a:t>第二天早上</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小伙子醒来时</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发现同伴已经不在房间里了。小伙子起身出去</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在走廊上遇见了旅店老板</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便问他看见那个中年人没有</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老板告诉他</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“你的同伴在水房用盐水洗了身子之后先走了。他托我向你告辞。”“用盐水洗身子</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”“是啊。我刚起床</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你那同伴就过来问我讨盐。我问他做什么</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他说身上被蚊子咬得异常厉害</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奇痒难忍</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他想用盐水止痒。我看他的身上</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果然密密麻麻有几十个红红的小包。我很奇怪</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身上盖了毯子怎么还被咬成这样。问他</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他解释说</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因为担心你被蚊子叮咬</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于是干脆就一夜露着身体</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好让蚊子只去叮咬他自己。”想到</a:t>
            </a:r>
          </a:p>
        </p:txBody>
      </p:sp>
      <p:grpSp>
        <p:nvGrpSpPr>
          <p:cNvPr id="57346" name="组合 12">
            <a:extLst>
              <a:ext uri="{FF2B5EF4-FFF2-40B4-BE49-F238E27FC236}">
                <a16:creationId xmlns:a16="http://schemas.microsoft.com/office/drawing/2014/main" xmlns="" id="{1A594BAB-6D69-42F0-A7E7-BC19387AFE66}"/>
              </a:ext>
            </a:extLst>
          </p:cNvPr>
          <p:cNvGrpSpPr>
            <a:grpSpLocks/>
          </p:cNvGrpSpPr>
          <p:nvPr/>
        </p:nvGrpSpPr>
        <p:grpSpPr bwMode="auto">
          <a:xfrm>
            <a:off x="34925" y="-20638"/>
            <a:ext cx="2008188" cy="523876"/>
            <a:chOff x="70" y="-63"/>
            <a:chExt cx="3161" cy="824"/>
          </a:xfrm>
        </p:grpSpPr>
        <p:sp>
          <p:nvSpPr>
            <p:cNvPr id="57347" name="文本框 6">
              <a:extLst>
                <a:ext uri="{FF2B5EF4-FFF2-40B4-BE49-F238E27FC236}">
                  <a16:creationId xmlns:a16="http://schemas.microsoft.com/office/drawing/2014/main" xmlns="" id="{314289A9-582B-48EE-8FC8-58852101DA75}"/>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11" name="直线连接符 9">
              <a:extLst>
                <a:ext uri="{FF2B5EF4-FFF2-40B4-BE49-F238E27FC236}">
                  <a16:creationId xmlns:a16="http://schemas.microsoft.com/office/drawing/2014/main" xmlns="" id="{2E034235-69FB-4328-BE31-18F3EE087D4B}"/>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a16="http://schemas.microsoft.com/office/drawing/2014/main" xmlns="" id="{18AECE4F-A577-421F-8D74-571F884ECEFE}"/>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矩形 6">
            <a:extLst>
              <a:ext uri="{FF2B5EF4-FFF2-40B4-BE49-F238E27FC236}">
                <a16:creationId xmlns:a16="http://schemas.microsoft.com/office/drawing/2014/main" xmlns="" id="{BBD2CAAD-5674-4938-9C10-7A33B185BA47}"/>
              </a:ext>
            </a:extLst>
          </p:cNvPr>
          <p:cNvSpPr>
            <a:spLocks noChangeArrowheads="1"/>
          </p:cNvSpPr>
          <p:nvPr/>
        </p:nvSpPr>
        <p:spPr bwMode="auto">
          <a:xfrm>
            <a:off x="309563" y="587375"/>
            <a:ext cx="8639175"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600" b="1" dirty="0">
                <a:latin typeface="楷体" panose="02010609060101010101" pitchFamily="49" charset="-122"/>
                <a:ea typeface="楷体" panose="02010609060101010101" pitchFamily="49" charset="-122"/>
              </a:rPr>
              <a:t>中年人叠得整整齐齐的毯子，小伙子深受感动。只是他并不清楚，那位喂了一夜蚊子的同伴就是托尔斯泰！</a:t>
            </a:r>
            <a:endParaRPr lang="en-US" altLang="zh-CN" sz="2600" b="1" dirty="0">
              <a:latin typeface="楷体" panose="02010609060101010101" pitchFamily="49" charset="-122"/>
              <a:ea typeface="楷体" panose="02010609060101010101" pitchFamily="49" charset="-122"/>
            </a:endParaRPr>
          </a:p>
          <a:p>
            <a:pPr eaLnBrk="0" hangingPunct="0"/>
            <a:r>
              <a:rPr lang="en-US" altLang="zh-CN" sz="2600" b="1" dirty="0">
                <a:latin typeface="楷体" panose="02010609060101010101" pitchFamily="49" charset="-122"/>
                <a:ea typeface="楷体" panose="02010609060101010101" pitchFamily="49" charset="-122"/>
              </a:rPr>
              <a:t>    </a:t>
            </a:r>
            <a:r>
              <a:rPr lang="zh-CN" altLang="zh-CN" sz="2600" b="1" dirty="0">
                <a:latin typeface="楷体" panose="02010609060101010101" pitchFamily="49" charset="-122"/>
                <a:ea typeface="楷体" panose="02010609060101010101" pitchFamily="49" charset="-122"/>
              </a:rPr>
              <a:t>到了晚年</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托尔斯泰的境遇变得非常糟糕。他不仅遭到当局和教会的迫害</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还被革除教籍。为了排遣心中的烦闷</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他常常带了随从进山打猎。一次</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托尔斯泰去一座名叫贡陀峰的山中打猎。贡陀峰是那一带海拔最高的山峰</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接近峰顶的地方有一道山口</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路极窄</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仅容立足</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脚下就是无底深渊</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而且短短十多米的山道就有三个急弯。托尔斯泰和随从们骑马将一只狍子追到山口。狍子慌不择路</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顺着崎岖狭窄的羊肠小道向山顶跑去</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随从大喜</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都说这</a:t>
            </a:r>
          </a:p>
        </p:txBody>
      </p:sp>
      <p:grpSp>
        <p:nvGrpSpPr>
          <p:cNvPr id="58370" name="组合 12">
            <a:extLst>
              <a:ext uri="{FF2B5EF4-FFF2-40B4-BE49-F238E27FC236}">
                <a16:creationId xmlns:a16="http://schemas.microsoft.com/office/drawing/2014/main" xmlns="" id="{9F92CF01-5EB3-4BEF-94C9-47283A0F0299}"/>
              </a:ext>
            </a:extLst>
          </p:cNvPr>
          <p:cNvGrpSpPr>
            <a:grpSpLocks/>
          </p:cNvGrpSpPr>
          <p:nvPr/>
        </p:nvGrpSpPr>
        <p:grpSpPr bwMode="auto">
          <a:xfrm>
            <a:off x="34925" y="-20638"/>
            <a:ext cx="2008188" cy="523876"/>
            <a:chOff x="70" y="-63"/>
            <a:chExt cx="3161" cy="824"/>
          </a:xfrm>
        </p:grpSpPr>
        <p:sp>
          <p:nvSpPr>
            <p:cNvPr id="58371" name="文本框 6">
              <a:extLst>
                <a:ext uri="{FF2B5EF4-FFF2-40B4-BE49-F238E27FC236}">
                  <a16:creationId xmlns:a16="http://schemas.microsoft.com/office/drawing/2014/main" xmlns="" id="{4A36EC91-8241-460B-9D4E-AEB118ABE331}"/>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11" name="直线连接符 9">
              <a:extLst>
                <a:ext uri="{FF2B5EF4-FFF2-40B4-BE49-F238E27FC236}">
                  <a16:creationId xmlns:a16="http://schemas.microsoft.com/office/drawing/2014/main" xmlns="" id="{30F12B9C-2127-4DF6-881B-4C98E80F6382}"/>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a16="http://schemas.microsoft.com/office/drawing/2014/main" xmlns="" id="{6DEC91B3-BE2D-49F3-BB03-A65F78A4A5BB}"/>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矩形 1">
            <a:extLst>
              <a:ext uri="{FF2B5EF4-FFF2-40B4-BE49-F238E27FC236}">
                <a16:creationId xmlns:a16="http://schemas.microsoft.com/office/drawing/2014/main" xmlns="" id="{6873EC30-E180-49C4-85B0-FA1DC80DEEC8}"/>
              </a:ext>
            </a:extLst>
          </p:cNvPr>
          <p:cNvSpPr>
            <a:spLocks noChangeArrowheads="1"/>
          </p:cNvSpPr>
          <p:nvPr/>
        </p:nvSpPr>
        <p:spPr bwMode="auto">
          <a:xfrm>
            <a:off x="341313" y="665163"/>
            <a:ext cx="8537575" cy="399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10000"/>
              </a:lnSpc>
            </a:pPr>
            <a:r>
              <a:rPr lang="zh-CN" altLang="en-US" sz="2600" b="1" dirty="0">
                <a:latin typeface="楷体" panose="02010609060101010101" pitchFamily="49" charset="-122"/>
                <a:ea typeface="楷体" panose="02010609060101010101" pitchFamily="49" charset="-122"/>
              </a:rPr>
              <a:t>下可是瓮中捉鳖。正在兴头上的托尔斯泰见山口危险，连忙叫随从们停下。他说，这里地势如此危险，要是同时有人上下，岂不会相撞酿成惨剧？这里非得设置一个警示牌不可，于是他吩咐一名随从策马返回</a:t>
            </a:r>
            <a:r>
              <a:rPr lang="en-US" altLang="zh-CN" sz="2600" b="1" dirty="0">
                <a:latin typeface="楷体" panose="02010609060101010101" pitchFamily="49" charset="-122"/>
                <a:ea typeface="楷体" panose="02010609060101010101" pitchFamily="49" charset="-122"/>
              </a:rPr>
              <a:t>50</a:t>
            </a:r>
            <a:r>
              <a:rPr lang="zh-CN" altLang="en-US" sz="2600" b="1" dirty="0">
                <a:latin typeface="楷体" panose="02010609060101010101" pitchFamily="49" charset="-122"/>
                <a:ea typeface="楷体" panose="02010609060101010101" pitchFamily="49" charset="-122"/>
              </a:rPr>
              <a:t>里外的营地，拿来一个木牌。托尔斯泰在上面写上“凡上山下山，到此不妨大声叫喊几声以相互提醒”，然后插在路边显眼处。 </a:t>
            </a:r>
          </a:p>
          <a:p>
            <a:pPr eaLnBrk="0" hangingPunct="0">
              <a:lnSpc>
                <a:spcPct val="110000"/>
              </a:lnSpc>
            </a:pPr>
            <a:r>
              <a:rPr lang="zh-CN" altLang="en-US" sz="2600" b="1" dirty="0">
                <a:latin typeface="楷体" panose="02010609060101010101" pitchFamily="49" charset="-122"/>
                <a:ea typeface="楷体" panose="02010609060101010101" pitchFamily="49" charset="-122"/>
              </a:rPr>
              <a:t>    文品即人品，托尔斯泰的作品大都闪射出璀璨的人文主义光芒，谁能说他的那种慈善心怀和仁爱风范不是其作品风格的本源呢？</a:t>
            </a:r>
            <a:endParaRPr lang="en-US" altLang="zh-CN" sz="2600" b="1" dirty="0">
              <a:latin typeface="楷体" panose="02010609060101010101" pitchFamily="49" charset="-122"/>
              <a:ea typeface="楷体" panose="02010609060101010101" pitchFamily="49" charset="-122"/>
            </a:endParaRPr>
          </a:p>
        </p:txBody>
      </p:sp>
      <p:grpSp>
        <p:nvGrpSpPr>
          <p:cNvPr id="59394" name="组合 12">
            <a:extLst>
              <a:ext uri="{FF2B5EF4-FFF2-40B4-BE49-F238E27FC236}">
                <a16:creationId xmlns:a16="http://schemas.microsoft.com/office/drawing/2014/main" xmlns="" id="{8144D9C6-B3ED-416D-A8F8-6740A035F00C}"/>
              </a:ext>
            </a:extLst>
          </p:cNvPr>
          <p:cNvGrpSpPr>
            <a:grpSpLocks/>
          </p:cNvGrpSpPr>
          <p:nvPr/>
        </p:nvGrpSpPr>
        <p:grpSpPr bwMode="auto">
          <a:xfrm>
            <a:off x="34925" y="-20638"/>
            <a:ext cx="2008188" cy="523876"/>
            <a:chOff x="70" y="-63"/>
            <a:chExt cx="3161" cy="824"/>
          </a:xfrm>
        </p:grpSpPr>
        <p:sp>
          <p:nvSpPr>
            <p:cNvPr id="59395" name="文本框 6">
              <a:extLst>
                <a:ext uri="{FF2B5EF4-FFF2-40B4-BE49-F238E27FC236}">
                  <a16:creationId xmlns:a16="http://schemas.microsoft.com/office/drawing/2014/main" xmlns="" id="{9DD927FE-323C-414B-867E-118E68D65E24}"/>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9" name="直线连接符 9">
              <a:extLst>
                <a:ext uri="{FF2B5EF4-FFF2-40B4-BE49-F238E27FC236}">
                  <a16:creationId xmlns:a16="http://schemas.microsoft.com/office/drawing/2014/main" xmlns="" id="{4B4A1D0A-F946-4371-9846-E8577759950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16:creationId xmlns:a16="http://schemas.microsoft.com/office/drawing/2014/main" xmlns="" id="{9B607E7C-D29E-4A83-BB71-5BCAE98F4153}"/>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1">
            <a:extLst>
              <a:ext uri="{FF2B5EF4-FFF2-40B4-BE49-F238E27FC236}">
                <a16:creationId xmlns:a16="http://schemas.microsoft.com/office/drawing/2014/main" xmlns="" id="{B2413275-2771-4502-B5DB-335D034D97FA}"/>
              </a:ext>
            </a:extLst>
          </p:cNvPr>
          <p:cNvSpPr>
            <a:spLocks noChangeArrowheads="1"/>
          </p:cNvSpPr>
          <p:nvPr/>
        </p:nvSpPr>
        <p:spPr bwMode="auto">
          <a:xfrm>
            <a:off x="250825" y="915988"/>
            <a:ext cx="864235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latin typeface="宋体" panose="02010600030101010101" pitchFamily="2" charset="-122"/>
              </a:rPr>
              <a:t>1.</a:t>
            </a:r>
            <a:r>
              <a:rPr lang="zh-CN" altLang="zh-CN" sz="2800" b="1" dirty="0">
                <a:latin typeface="宋体" panose="02010600030101010101" pitchFamily="2" charset="-122"/>
              </a:rPr>
              <a:t>请概括文章记叙的关于托尔斯泰的三件事。</a:t>
            </a:r>
            <a:endParaRPr lang="en-US" altLang="zh-CN" sz="2800" b="1" dirty="0">
              <a:latin typeface="宋体" panose="02010600030101010101" pitchFamily="2" charset="-122"/>
            </a:endParaRPr>
          </a:p>
          <a:p>
            <a:pPr eaLnBrk="0" hangingPunct="0"/>
            <a:endParaRPr lang="zh-CN" altLang="zh-CN" sz="2800" b="1" dirty="0">
              <a:latin typeface="宋体" panose="02010600030101010101" pitchFamily="2" charset="-122"/>
            </a:endParaRPr>
          </a:p>
          <a:p>
            <a:pPr eaLnBrk="0" hangingPunct="0"/>
            <a:r>
              <a:rPr lang="en-US" altLang="zh-CN" sz="2800" b="1" dirty="0">
                <a:latin typeface="宋体" panose="02010600030101010101" pitchFamily="2" charset="-122"/>
              </a:rPr>
              <a:t>2.</a:t>
            </a:r>
            <a:r>
              <a:rPr lang="zh-CN" altLang="zh-CN" sz="2800" b="1" dirty="0">
                <a:latin typeface="宋体" panose="02010600030101010101" pitchFamily="2" charset="-122"/>
              </a:rPr>
              <a:t>结合茨威格写的《列夫·托尔斯泰》</a:t>
            </a:r>
            <a:r>
              <a:rPr lang="zh-CN" altLang="en-US" sz="2800" b="1" dirty="0">
                <a:latin typeface="宋体" panose="02010600030101010101" pitchFamily="2" charset="-122"/>
              </a:rPr>
              <a:t>，说说</a:t>
            </a:r>
            <a:r>
              <a:rPr lang="zh-CN" altLang="zh-CN" sz="2800" b="1" dirty="0">
                <a:latin typeface="宋体" panose="02010600030101010101" pitchFamily="2" charset="-122"/>
              </a:rPr>
              <a:t>托尔斯泰是一个怎样的人</a:t>
            </a:r>
            <a:r>
              <a:rPr lang="zh-CN" altLang="en-US" sz="2800" b="1" dirty="0">
                <a:latin typeface="宋体" panose="02010600030101010101" pitchFamily="2" charset="-122"/>
              </a:rPr>
              <a:t>。</a:t>
            </a:r>
            <a:endParaRPr lang="en-US" altLang="zh-CN" sz="2800" b="1" dirty="0">
              <a:latin typeface="宋体" panose="02010600030101010101" pitchFamily="2" charset="-122"/>
            </a:endParaRPr>
          </a:p>
          <a:p>
            <a:pPr eaLnBrk="0" hangingPunct="0"/>
            <a:endParaRPr lang="zh-CN" altLang="zh-CN" sz="2800" b="1" dirty="0">
              <a:latin typeface="宋体" panose="02010600030101010101" pitchFamily="2" charset="-122"/>
            </a:endParaRPr>
          </a:p>
          <a:p>
            <a:pPr eaLnBrk="0" hangingPunct="0"/>
            <a:r>
              <a:rPr lang="en-US" altLang="zh-CN" sz="2800" b="1" dirty="0">
                <a:latin typeface="宋体" panose="02010600030101010101" pitchFamily="2" charset="-122"/>
              </a:rPr>
              <a:t>3.</a:t>
            </a:r>
            <a:r>
              <a:rPr lang="zh-CN" altLang="zh-CN" sz="2800" b="1" dirty="0">
                <a:latin typeface="宋体" panose="02010600030101010101" pitchFamily="2" charset="-122"/>
              </a:rPr>
              <a:t>请以“列夫·托尔斯泰</a:t>
            </a:r>
            <a:r>
              <a:rPr lang="zh-CN" altLang="en-US" sz="2800" b="1" dirty="0">
                <a:latin typeface="宋体" panose="02010600030101010101" pitchFamily="2" charset="-122"/>
              </a:rPr>
              <a:t>，</a:t>
            </a:r>
            <a:r>
              <a:rPr lang="zh-CN" altLang="zh-CN" sz="2800" b="1" dirty="0">
                <a:latin typeface="宋体" panose="02010600030101010101" pitchFamily="2" charset="-122"/>
              </a:rPr>
              <a:t>我敬仰</a:t>
            </a:r>
            <a:r>
              <a:rPr lang="zh-CN" altLang="en-US" sz="2800" b="1" dirty="0">
                <a:latin typeface="宋体" panose="02010600030101010101" pitchFamily="2" charset="-122"/>
              </a:rPr>
              <a:t>您</a:t>
            </a:r>
            <a:r>
              <a:rPr lang="zh-CN" altLang="zh-CN" sz="2800" b="1" dirty="0">
                <a:latin typeface="宋体" panose="02010600030101010101" pitchFamily="2" charset="-122"/>
              </a:rPr>
              <a:t>”开头</a:t>
            </a:r>
            <a:r>
              <a:rPr lang="zh-CN" altLang="en-US" sz="2800" b="1" dirty="0">
                <a:latin typeface="宋体" panose="02010600030101010101" pitchFamily="2" charset="-122"/>
              </a:rPr>
              <a:t>，</a:t>
            </a:r>
            <a:r>
              <a:rPr lang="zh-CN" altLang="zh-CN" sz="2800" b="1" dirty="0">
                <a:latin typeface="宋体" panose="02010600030101010101" pitchFamily="2" charset="-122"/>
              </a:rPr>
              <a:t>写一段话</a:t>
            </a:r>
            <a:r>
              <a:rPr lang="zh-CN" altLang="en-US" sz="2800" b="1" dirty="0">
                <a:latin typeface="宋体" panose="02010600030101010101" pitchFamily="2" charset="-122"/>
              </a:rPr>
              <a:t>，</a:t>
            </a:r>
            <a:r>
              <a:rPr lang="zh-CN" altLang="zh-CN" sz="2800" b="1" dirty="0">
                <a:latin typeface="宋体" panose="02010600030101010101" pitchFamily="2" charset="-122"/>
              </a:rPr>
              <a:t>表达你对</a:t>
            </a:r>
            <a:r>
              <a:rPr lang="zh-CN" altLang="en-US" sz="2800" b="1" dirty="0">
                <a:latin typeface="宋体" panose="02010600030101010101" pitchFamily="2" charset="-122"/>
              </a:rPr>
              <a:t>这位文学</a:t>
            </a:r>
            <a:r>
              <a:rPr lang="zh-CN" altLang="zh-CN" sz="2800" b="1" dirty="0">
                <a:latin typeface="宋体" panose="02010600030101010101" pitchFamily="2" charset="-122"/>
              </a:rPr>
              <a:t>大师的</a:t>
            </a:r>
            <a:r>
              <a:rPr lang="zh-CN" altLang="en-US" sz="2800" b="1" dirty="0">
                <a:latin typeface="宋体" panose="02010600030101010101" pitchFamily="2" charset="-122"/>
              </a:rPr>
              <a:t>敬佩和赞美</a:t>
            </a:r>
            <a:r>
              <a:rPr lang="zh-CN" altLang="zh-CN" sz="2800" b="1" dirty="0">
                <a:latin typeface="宋体" panose="02010600030101010101" pitchFamily="2" charset="-122"/>
              </a:rPr>
              <a:t>。</a:t>
            </a:r>
          </a:p>
        </p:txBody>
      </p:sp>
      <p:grpSp>
        <p:nvGrpSpPr>
          <p:cNvPr id="60418" name="组合 12">
            <a:extLst>
              <a:ext uri="{FF2B5EF4-FFF2-40B4-BE49-F238E27FC236}">
                <a16:creationId xmlns:a16="http://schemas.microsoft.com/office/drawing/2014/main" xmlns="" id="{5D2CB51C-39C3-4D97-B013-73E825A7E7C6}"/>
              </a:ext>
            </a:extLst>
          </p:cNvPr>
          <p:cNvGrpSpPr>
            <a:grpSpLocks/>
          </p:cNvGrpSpPr>
          <p:nvPr/>
        </p:nvGrpSpPr>
        <p:grpSpPr bwMode="auto">
          <a:xfrm>
            <a:off x="34925" y="-20638"/>
            <a:ext cx="2008188" cy="523876"/>
            <a:chOff x="70" y="-63"/>
            <a:chExt cx="3161" cy="824"/>
          </a:xfrm>
        </p:grpSpPr>
        <p:sp>
          <p:nvSpPr>
            <p:cNvPr id="60419" name="文本框 6">
              <a:extLst>
                <a:ext uri="{FF2B5EF4-FFF2-40B4-BE49-F238E27FC236}">
                  <a16:creationId xmlns:a16="http://schemas.microsoft.com/office/drawing/2014/main" xmlns="" id="{FF1E66BD-D01B-44AF-A98A-A17351E63BC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11" name="直线连接符 9">
              <a:extLst>
                <a:ext uri="{FF2B5EF4-FFF2-40B4-BE49-F238E27FC236}">
                  <a16:creationId xmlns:a16="http://schemas.microsoft.com/office/drawing/2014/main" xmlns="" id="{81C3A99C-2C2C-4FBD-82B2-2CF8D4DF79CD}"/>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a16="http://schemas.microsoft.com/office/drawing/2014/main" xmlns="" id="{48B42821-C4EA-45AD-A199-7F8BFE1171C5}"/>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矩形 1">
            <a:extLst>
              <a:ext uri="{FF2B5EF4-FFF2-40B4-BE49-F238E27FC236}">
                <a16:creationId xmlns:a16="http://schemas.microsoft.com/office/drawing/2014/main" xmlns="" id="{756DB4A8-83F2-4555-8FA2-B8EE07CA61C6}"/>
              </a:ext>
            </a:extLst>
          </p:cNvPr>
          <p:cNvSpPr>
            <a:spLocks noChangeArrowheads="1"/>
          </p:cNvSpPr>
          <p:nvPr/>
        </p:nvSpPr>
        <p:spPr bwMode="auto">
          <a:xfrm>
            <a:off x="366713" y="1155700"/>
            <a:ext cx="8410575"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20000"/>
              </a:lnSpc>
            </a:pPr>
            <a:r>
              <a:rPr lang="en-US" altLang="zh-CN" sz="2800" b="1" dirty="0">
                <a:latin typeface="楷体" panose="02010609060101010101" pitchFamily="49" charset="-122"/>
                <a:ea typeface="楷体" panose="02010609060101010101" pitchFamily="49" charset="-122"/>
              </a:rPr>
              <a:t>1.①</a:t>
            </a:r>
            <a:r>
              <a:rPr lang="zh-CN" altLang="zh-CN" sz="2800" b="1" dirty="0">
                <a:latin typeface="楷体" panose="02010609060101010101" pitchFamily="49" charset="-122"/>
                <a:ea typeface="楷体" panose="02010609060101010101" pitchFamily="49" charset="-122"/>
              </a:rPr>
              <a:t>买弱者的甜瓜。</a:t>
            </a:r>
            <a:endParaRPr lang="en-US" altLang="zh-CN" sz="2800" b="1" dirty="0">
              <a:latin typeface="楷体" panose="02010609060101010101" pitchFamily="49" charset="-122"/>
              <a:ea typeface="楷体" panose="02010609060101010101" pitchFamily="49" charset="-122"/>
            </a:endParaRPr>
          </a:p>
          <a:p>
            <a:pPr eaLnBrk="0" hangingPunct="0">
              <a:lnSpc>
                <a:spcPct val="120000"/>
              </a:lnSpc>
            </a:pPr>
            <a:r>
              <a:rPr lang="en-US" altLang="zh-CN" sz="2800" b="1" dirty="0">
                <a:latin typeface="楷体" panose="02010609060101010101" pitchFamily="49" charset="-122"/>
                <a:ea typeface="楷体" panose="02010609060101010101" pitchFamily="49" charset="-122"/>
              </a:rPr>
              <a:t>  ②</a:t>
            </a:r>
            <a:r>
              <a:rPr lang="zh-CN" altLang="zh-CN" sz="2800" b="1" dirty="0">
                <a:latin typeface="楷体" panose="02010609060101010101" pitchFamily="49" charset="-122"/>
                <a:ea typeface="楷体" panose="02010609060101010101" pitchFamily="49" charset="-122"/>
              </a:rPr>
              <a:t>担心小伙子被蚊子咬而露着身体睡觉。</a:t>
            </a:r>
            <a:endParaRPr lang="en-US" altLang="zh-CN" sz="2800" b="1" dirty="0">
              <a:latin typeface="楷体" panose="02010609060101010101" pitchFamily="49" charset="-122"/>
              <a:ea typeface="楷体" panose="02010609060101010101" pitchFamily="49" charset="-122"/>
            </a:endParaRPr>
          </a:p>
          <a:p>
            <a:pPr eaLnBrk="0" hangingPunct="0">
              <a:lnSpc>
                <a:spcPct val="120000"/>
              </a:lnSpc>
            </a:pPr>
            <a:r>
              <a:rPr lang="en-US" altLang="zh-CN" sz="2800" b="1" dirty="0">
                <a:latin typeface="楷体" panose="02010609060101010101" pitchFamily="49" charset="-122"/>
                <a:ea typeface="楷体" panose="02010609060101010101" pitchFamily="49" charset="-122"/>
              </a:rPr>
              <a:t>  ③</a:t>
            </a:r>
            <a:r>
              <a:rPr lang="zh-CN" altLang="zh-CN" sz="2800" b="1" dirty="0">
                <a:latin typeface="楷体" panose="02010609060101010101" pitchFamily="49" charset="-122"/>
                <a:ea typeface="楷体" panose="02010609060101010101" pitchFamily="49" charset="-122"/>
              </a:rPr>
              <a:t>在山口危险的地方插警示木牌。</a:t>
            </a:r>
          </a:p>
          <a:p>
            <a:pPr eaLnBrk="0" hangingPunct="0">
              <a:lnSpc>
                <a:spcPct val="120000"/>
              </a:lnSpc>
            </a:pPr>
            <a:r>
              <a:rPr lang="en-US" altLang="zh-CN" sz="2800" b="1" dirty="0">
                <a:latin typeface="楷体" panose="02010609060101010101" pitchFamily="49" charset="-122"/>
                <a:ea typeface="楷体" panose="02010609060101010101" pitchFamily="49" charset="-122"/>
              </a:rPr>
              <a:t>2.</a:t>
            </a:r>
            <a:r>
              <a:rPr lang="zh-CN" altLang="zh-CN" sz="2800" b="1" dirty="0">
                <a:latin typeface="楷体" panose="02010609060101010101" pitchFamily="49" charset="-122"/>
                <a:ea typeface="楷体" panose="02010609060101010101" pitchFamily="49" charset="-122"/>
              </a:rPr>
              <a:t>托尔斯泰是一位具有慈善心怀和仁爱风范的人。　</a:t>
            </a:r>
            <a:endParaRPr lang="en-US" altLang="zh-CN" sz="2800" b="1" dirty="0">
              <a:latin typeface="楷体" panose="02010609060101010101" pitchFamily="49" charset="-122"/>
              <a:ea typeface="楷体" panose="02010609060101010101" pitchFamily="49" charset="-122"/>
            </a:endParaRPr>
          </a:p>
          <a:p>
            <a:pPr eaLnBrk="0" hangingPunct="0">
              <a:lnSpc>
                <a:spcPct val="120000"/>
              </a:lnSpc>
            </a:pPr>
            <a:r>
              <a:rPr lang="en-US" altLang="zh-CN" sz="2800" b="1" dirty="0">
                <a:latin typeface="楷体" panose="02010609060101010101" pitchFamily="49" charset="-122"/>
                <a:ea typeface="楷体" panose="02010609060101010101" pitchFamily="49" charset="-122"/>
              </a:rPr>
              <a:t>3.</a:t>
            </a:r>
            <a:r>
              <a:rPr lang="zh-CN" altLang="zh-CN" sz="2800" b="1" dirty="0">
                <a:latin typeface="楷体" panose="02010609060101010101" pitchFamily="49" charset="-122"/>
                <a:ea typeface="楷体" panose="02010609060101010101" pitchFamily="49" charset="-122"/>
              </a:rPr>
              <a:t>示例</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列夫·托尔斯泰</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我敬仰</a:t>
            </a:r>
            <a:r>
              <a:rPr lang="zh-CN" altLang="en-US" sz="2800" b="1" dirty="0">
                <a:latin typeface="楷体" panose="02010609060101010101" pitchFamily="49" charset="-122"/>
                <a:ea typeface="楷体" panose="02010609060101010101" pitchFamily="49" charset="-122"/>
              </a:rPr>
              <a:t>您，您</a:t>
            </a:r>
            <a:r>
              <a:rPr lang="zh-CN" altLang="zh-CN" sz="2800" b="1" dirty="0">
                <a:latin typeface="楷体" panose="02010609060101010101" pitchFamily="49" charset="-122"/>
                <a:ea typeface="楷体" panose="02010609060101010101" pitchFamily="49" charset="-122"/>
              </a:rPr>
              <a:t>怀着一颗仁爱的心</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用</a:t>
            </a:r>
            <a:r>
              <a:rPr lang="zh-CN" altLang="en-US" sz="2800" b="1" dirty="0">
                <a:latin typeface="楷体" panose="02010609060101010101" pitchFamily="49" charset="-122"/>
                <a:ea typeface="楷体" panose="02010609060101010101" pitchFamily="49" charset="-122"/>
              </a:rPr>
              <a:t>您</a:t>
            </a:r>
            <a:r>
              <a:rPr lang="zh-CN" altLang="zh-CN" sz="2800" b="1" dirty="0">
                <a:latin typeface="楷体" panose="02010609060101010101" pitchFamily="49" charset="-122"/>
                <a:ea typeface="楷体" panose="02010609060101010101" pitchFamily="49" charset="-122"/>
              </a:rPr>
              <a:t>高尚的道德照耀着黑暗的社会</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用</a:t>
            </a:r>
            <a:r>
              <a:rPr lang="zh-CN" altLang="en-US" sz="2800" b="1" dirty="0">
                <a:latin typeface="楷体" panose="02010609060101010101" pitchFamily="49" charset="-122"/>
                <a:ea typeface="楷体" panose="02010609060101010101" pitchFamily="49" charset="-122"/>
              </a:rPr>
              <a:t>您</a:t>
            </a:r>
            <a:r>
              <a:rPr lang="zh-CN" altLang="zh-CN" sz="2800" b="1" dirty="0">
                <a:latin typeface="楷体" panose="02010609060101010101" pitchFamily="49" charset="-122"/>
                <a:ea typeface="楷体" panose="02010609060101010101" pitchFamily="49" charset="-122"/>
              </a:rPr>
              <a:t>绵薄的力量救助着苦难的世人。</a:t>
            </a:r>
          </a:p>
        </p:txBody>
      </p:sp>
      <p:sp>
        <p:nvSpPr>
          <p:cNvPr id="62467" name="TextBox 2">
            <a:extLst>
              <a:ext uri="{FF2B5EF4-FFF2-40B4-BE49-F238E27FC236}">
                <a16:creationId xmlns:a16="http://schemas.microsoft.com/office/drawing/2014/main" xmlns="" id="{A17CEDAC-EF5F-4A10-86B7-48282BCD65AD}"/>
              </a:ext>
            </a:extLst>
          </p:cNvPr>
          <p:cNvSpPr txBox="1">
            <a:spLocks noChangeArrowheads="1"/>
          </p:cNvSpPr>
          <p:nvPr/>
        </p:nvSpPr>
        <p:spPr bwMode="auto">
          <a:xfrm>
            <a:off x="395288" y="555625"/>
            <a:ext cx="2076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dirty="0">
                <a:solidFill>
                  <a:srgbClr val="FF0000"/>
                </a:solidFill>
                <a:latin typeface="黑体" panose="02010609060101010101" pitchFamily="49" charset="-122"/>
                <a:ea typeface="黑体" panose="02010609060101010101" pitchFamily="49" charset="-122"/>
              </a:rPr>
              <a:t>参考答案：</a:t>
            </a:r>
          </a:p>
        </p:txBody>
      </p:sp>
      <p:grpSp>
        <p:nvGrpSpPr>
          <p:cNvPr id="61443" name="组合 12">
            <a:extLst>
              <a:ext uri="{FF2B5EF4-FFF2-40B4-BE49-F238E27FC236}">
                <a16:creationId xmlns:a16="http://schemas.microsoft.com/office/drawing/2014/main" xmlns="" id="{C64C8639-53A8-4CEF-8224-8B77FE7F65B8}"/>
              </a:ext>
            </a:extLst>
          </p:cNvPr>
          <p:cNvGrpSpPr>
            <a:grpSpLocks/>
          </p:cNvGrpSpPr>
          <p:nvPr/>
        </p:nvGrpSpPr>
        <p:grpSpPr bwMode="auto">
          <a:xfrm>
            <a:off x="34925" y="-20638"/>
            <a:ext cx="2008188" cy="523876"/>
            <a:chOff x="70" y="-63"/>
            <a:chExt cx="3161" cy="824"/>
          </a:xfrm>
        </p:grpSpPr>
        <p:sp>
          <p:nvSpPr>
            <p:cNvPr id="61444" name="文本框 6">
              <a:extLst>
                <a:ext uri="{FF2B5EF4-FFF2-40B4-BE49-F238E27FC236}">
                  <a16:creationId xmlns:a16="http://schemas.microsoft.com/office/drawing/2014/main" xmlns="" id="{73CB5D6B-80F5-4F68-AE74-5BFCFE3BC8B7}"/>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12" name="直线连接符 9">
              <a:extLst>
                <a:ext uri="{FF2B5EF4-FFF2-40B4-BE49-F238E27FC236}">
                  <a16:creationId xmlns:a16="http://schemas.microsoft.com/office/drawing/2014/main" xmlns="" id="{E626625D-0B86-423F-9684-1170ACBB99E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2AD9B1B5-3B1C-414D-868C-B02E93F31BE1}"/>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2">
            <a:extLst>
              <a:ext uri="{FF2B5EF4-FFF2-40B4-BE49-F238E27FC236}">
                <a16:creationId xmlns:a16="http://schemas.microsoft.com/office/drawing/2014/main" xmlns="" id="{269772DC-8CE0-4484-BC89-C984EBB63336}"/>
              </a:ext>
            </a:extLst>
          </p:cNvPr>
          <p:cNvSpPr txBox="1">
            <a:spLocks noChangeArrowheads="1"/>
          </p:cNvSpPr>
          <p:nvPr/>
        </p:nvSpPr>
        <p:spPr bwMode="auto">
          <a:xfrm>
            <a:off x="647700" y="1260475"/>
            <a:ext cx="8078788"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ts val="600"/>
              </a:spcBef>
            </a:pP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仿照本文，描写一个你身边的人，完成一篇</a:t>
            </a:r>
            <a:r>
              <a:rPr lang="en-US" altLang="zh-CN" sz="2800" b="1" dirty="0">
                <a:latin typeface="楷体" panose="02010609060101010101" pitchFamily="49" charset="-122"/>
                <a:ea typeface="楷体" panose="02010609060101010101" pitchFamily="49" charset="-122"/>
              </a:rPr>
              <a:t>600</a:t>
            </a:r>
            <a:r>
              <a:rPr lang="zh-CN" altLang="en-US" sz="2800" b="1" dirty="0">
                <a:latin typeface="楷体" panose="02010609060101010101" pitchFamily="49" charset="-122"/>
                <a:ea typeface="楷体" panose="02010609060101010101" pitchFamily="49" charset="-122"/>
              </a:rPr>
              <a:t>字左右的传记</a:t>
            </a:r>
            <a:r>
              <a:rPr lang="zh-CN" altLang="en-US"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pPr>
              <a:lnSpc>
                <a:spcPct val="150000"/>
              </a:lnSpc>
              <a:spcBef>
                <a:spcPts val="600"/>
              </a:spcBef>
            </a:pPr>
            <a:r>
              <a:rPr lang="en-US" altLang="zh-CN" sz="2800" b="1" dirty="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要求</a:t>
            </a:r>
            <a:r>
              <a:rPr lang="zh-CN" altLang="en-US" sz="2800" b="1" dirty="0">
                <a:latin typeface="楷体" panose="02010609060101010101" pitchFamily="49" charset="-122"/>
                <a:ea typeface="楷体" panose="02010609060101010101" pitchFamily="49" charset="-122"/>
              </a:rPr>
              <a:t>：使用比喻和夸张的修辞手法。</a:t>
            </a:r>
            <a:endParaRPr lang="en-US" altLang="en-US" sz="2800" b="1" dirty="0">
              <a:latin typeface="楷体" panose="02010609060101010101" pitchFamily="49" charset="-122"/>
              <a:ea typeface="楷体" panose="02010609060101010101" pitchFamily="49" charset="-122"/>
            </a:endParaRPr>
          </a:p>
        </p:txBody>
      </p:sp>
      <p:grpSp>
        <p:nvGrpSpPr>
          <p:cNvPr id="62466" name="组合 8">
            <a:extLst>
              <a:ext uri="{FF2B5EF4-FFF2-40B4-BE49-F238E27FC236}">
                <a16:creationId xmlns:a16="http://schemas.microsoft.com/office/drawing/2014/main" xmlns="" id="{31112EB0-C2D9-422A-8537-CCD65BD342EA}"/>
              </a:ext>
            </a:extLst>
          </p:cNvPr>
          <p:cNvGrpSpPr>
            <a:grpSpLocks/>
          </p:cNvGrpSpPr>
          <p:nvPr/>
        </p:nvGrpSpPr>
        <p:grpSpPr bwMode="auto">
          <a:xfrm>
            <a:off x="34925" y="-20638"/>
            <a:ext cx="2008188" cy="523876"/>
            <a:chOff x="70" y="-63"/>
            <a:chExt cx="3161" cy="824"/>
          </a:xfrm>
        </p:grpSpPr>
        <p:sp>
          <p:nvSpPr>
            <p:cNvPr id="62467" name="文本框 6">
              <a:extLst>
                <a:ext uri="{FF2B5EF4-FFF2-40B4-BE49-F238E27FC236}">
                  <a16:creationId xmlns:a16="http://schemas.microsoft.com/office/drawing/2014/main" xmlns="" id="{DDB0B1D0-D80F-4A0C-AFBD-675A7E8E4FA0}"/>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课下作业</a:t>
              </a:r>
            </a:p>
          </p:txBody>
        </p:sp>
        <p:cxnSp>
          <p:nvCxnSpPr>
            <p:cNvPr id="10" name="直线连接符 9">
              <a:extLst>
                <a:ext uri="{FF2B5EF4-FFF2-40B4-BE49-F238E27FC236}">
                  <a16:creationId xmlns:a16="http://schemas.microsoft.com/office/drawing/2014/main" xmlns="" id="{2DE068F2-A7D7-4468-B675-B71387B220E4}"/>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a16="http://schemas.microsoft.com/office/drawing/2014/main" xmlns="" id="{4278671A-83A0-4990-9C6C-B851624690E4}"/>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3490" name="文本框 3">
            <a:extLst>
              <a:ext uri="{FF2B5EF4-FFF2-40B4-BE49-F238E27FC236}">
                <a16:creationId xmlns:a16="http://schemas.microsoft.com/office/drawing/2014/main" xmlns="" id="{B2EF52DE-7D41-4D12-A07B-9519DF097F9F}"/>
              </a:ext>
            </a:extLst>
          </p:cNvPr>
          <p:cNvSpPr txBox="1">
            <a:spLocks noChangeArrowheads="1"/>
          </p:cNvSpPr>
          <p:nvPr/>
        </p:nvSpPr>
        <p:spPr bwMode="auto">
          <a:xfrm>
            <a:off x="652463" y="1419225"/>
            <a:ext cx="78327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Arial" panose="020B0604020202020204" pitchFamily="34" charset="0"/>
                <a:ea typeface="宋体" panose="02010600030101010101" pitchFamily="2" charset="-122"/>
              </a:defRPr>
            </a:lvl1pPr>
            <a:lvl2pPr defTabSz="685800">
              <a:defRPr>
                <a:solidFill>
                  <a:schemeClr val="tx1"/>
                </a:solidFill>
                <a:latin typeface="Arial" panose="020B0604020202020204" pitchFamily="34" charset="0"/>
                <a:ea typeface="宋体" panose="02010600030101010101" pitchFamily="2" charset="-122"/>
              </a:defRPr>
            </a:lvl2pPr>
            <a:lvl3pPr defTabSz="685800">
              <a:defRPr>
                <a:solidFill>
                  <a:schemeClr val="tx1"/>
                </a:solidFill>
                <a:latin typeface="Arial" panose="020B0604020202020204" pitchFamily="34" charset="0"/>
                <a:ea typeface="宋体" panose="02010600030101010101" pitchFamily="2" charset="-122"/>
              </a:defRPr>
            </a:lvl3pPr>
            <a:lvl4pPr defTabSz="685800">
              <a:defRPr>
                <a:solidFill>
                  <a:schemeClr val="tx1"/>
                </a:solidFill>
                <a:latin typeface="Arial" panose="020B0604020202020204" pitchFamily="34" charset="0"/>
                <a:ea typeface="宋体" panose="02010600030101010101" pitchFamily="2" charset="-122"/>
              </a:defRPr>
            </a:lvl4pPr>
            <a:lvl5pPr defTabSz="685800">
              <a:defRPr>
                <a:solidFill>
                  <a:schemeClr val="tx1"/>
                </a:solidFill>
                <a:latin typeface="Arial" panose="020B0604020202020204" pitchFamily="34" charset="0"/>
                <a:ea typeface="宋体" panose="02010600030101010101" pitchFamily="2" charset="-122"/>
              </a:defRPr>
            </a:lvl5pPr>
            <a:lvl6pPr defTabSz="6858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6858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6858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6858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6600" b="1" dirty="0">
                <a:solidFill>
                  <a:srgbClr val="FF6600"/>
                </a:solidFill>
                <a:latin typeface="宋体" panose="02010600030101010101" pitchFamily="2" charset="-122"/>
                <a:cs typeface="Xingkai SC"/>
              </a:rPr>
              <a:t>七彩课堂  伴你成长</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组合 1">
            <a:extLst>
              <a:ext uri="{FF2B5EF4-FFF2-40B4-BE49-F238E27FC236}">
                <a16:creationId xmlns:a16="http://schemas.microsoft.com/office/drawing/2014/main" xmlns="" id="{B591C315-1A3A-450B-88C3-D29FAE9B189C}"/>
              </a:ext>
            </a:extLst>
          </p:cNvPr>
          <p:cNvGrpSpPr>
            <a:grpSpLocks/>
          </p:cNvGrpSpPr>
          <p:nvPr/>
        </p:nvGrpSpPr>
        <p:grpSpPr bwMode="auto">
          <a:xfrm>
            <a:off x="3700463" y="487363"/>
            <a:ext cx="1743075" cy="566737"/>
            <a:chOff x="3333750" y="598488"/>
            <a:chExt cx="1743075" cy="566737"/>
          </a:xfrm>
        </p:grpSpPr>
        <p:sp>
          <p:nvSpPr>
            <p:cNvPr id="15" name="圆角矩形 14">
              <a:extLst>
                <a:ext uri="{FF2B5EF4-FFF2-40B4-BE49-F238E27FC236}">
                  <a16:creationId xmlns:a16="http://schemas.microsoft.com/office/drawing/2014/main" xmlns="" id="{B8F6048C-5614-49B4-BFF3-C560F80034F0}"/>
                </a:ext>
              </a:extLst>
            </p:cNvPr>
            <p:cNvSpPr/>
            <p:nvPr/>
          </p:nvSpPr>
          <p:spPr>
            <a:xfrm rot="555800">
              <a:off x="4602162"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a:extLst>
                <a:ext uri="{FF2B5EF4-FFF2-40B4-BE49-F238E27FC236}">
                  <a16:creationId xmlns:a16="http://schemas.microsoft.com/office/drawing/2014/main" xmlns="" id="{4E9E04AC-FABF-4BEF-A703-DA80AA288D7D}"/>
                </a:ext>
              </a:extLst>
            </p:cNvPr>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a:extLst>
                <a:ext uri="{FF2B5EF4-FFF2-40B4-BE49-F238E27FC236}">
                  <a16:creationId xmlns:a16="http://schemas.microsoft.com/office/drawing/2014/main" xmlns="" id="{747CF903-3044-4467-B2C2-F546B5D3B8C1}"/>
                </a:ext>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圆角矩形 17">
              <a:extLst>
                <a:ext uri="{FF2B5EF4-FFF2-40B4-BE49-F238E27FC236}">
                  <a16:creationId xmlns:a16="http://schemas.microsoft.com/office/drawing/2014/main" xmlns="" id="{AC693E14-E038-4553-B3BC-F068971D22AF}"/>
                </a:ext>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246" name="矩形 1">
              <a:extLst>
                <a:ext uri="{FF2B5EF4-FFF2-40B4-BE49-F238E27FC236}">
                  <a16:creationId xmlns:a16="http://schemas.microsoft.com/office/drawing/2014/main" xmlns="" id="{FBA92C9A-33A5-41A0-ABD5-C79D40FF8D97}"/>
                </a:ext>
              </a:extLst>
            </p:cNvPr>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背景资料</a:t>
              </a:r>
            </a:p>
          </p:txBody>
        </p:sp>
      </p:grpSp>
      <p:sp>
        <p:nvSpPr>
          <p:cNvPr id="7171" name="矩形 1">
            <a:extLst>
              <a:ext uri="{FF2B5EF4-FFF2-40B4-BE49-F238E27FC236}">
                <a16:creationId xmlns:a16="http://schemas.microsoft.com/office/drawing/2014/main" xmlns="" id="{C81B45EB-0F2E-4194-8A3B-67F2AFCC21BE}"/>
              </a:ext>
            </a:extLst>
          </p:cNvPr>
          <p:cNvSpPr>
            <a:spLocks noChangeArrowheads="1"/>
          </p:cNvSpPr>
          <p:nvPr/>
        </p:nvSpPr>
        <p:spPr bwMode="auto">
          <a:xfrm>
            <a:off x="468313" y="1190625"/>
            <a:ext cx="8424862" cy="337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10000"/>
              </a:lnSpc>
            </a:pP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1928</a:t>
            </a:r>
            <a:r>
              <a:rPr lang="zh-CN" altLang="zh-CN" sz="2800" b="1" dirty="0">
                <a:latin typeface="楷体" panose="02010609060101010101" pitchFamily="49" charset="-122"/>
                <a:ea typeface="楷体" panose="02010609060101010101" pitchFamily="49" charset="-122"/>
              </a:rPr>
              <a:t>年夏天</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苏联举办盛大的列夫·托尔斯泰</a:t>
            </a:r>
            <a:r>
              <a:rPr lang="en-US" altLang="zh-CN" sz="2800" b="1" dirty="0">
                <a:latin typeface="楷体" panose="02010609060101010101" pitchFamily="49" charset="-122"/>
                <a:ea typeface="楷体" panose="02010609060101010101" pitchFamily="49" charset="-122"/>
              </a:rPr>
              <a:t>100</a:t>
            </a:r>
            <a:r>
              <a:rPr lang="zh-CN" altLang="zh-CN" sz="2800" b="1" dirty="0">
                <a:latin typeface="楷体" panose="02010609060101010101" pitchFamily="49" charset="-122"/>
                <a:ea typeface="楷体" panose="02010609060101010101" pitchFamily="49" charset="-122"/>
              </a:rPr>
              <a:t>周年诞辰纪念活动</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奥地利作家茨威格接到苏联作家协会的热情邀请</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对苏联进行了为期半个月的访问。苏联之行</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让茨威格动情的是访问列夫·托尔斯泰的故居</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更令茨威格动情的是去托尔斯泰的墓地。回国后</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他把这种感情熔铸在了他的著作《三作家·托尔斯泰传》中。</a:t>
            </a:r>
            <a:endParaRPr lang="zh-CN" altLang="en-US" sz="2800" b="1" dirty="0"/>
          </a:p>
        </p:txBody>
      </p:sp>
      <p:grpSp>
        <p:nvGrpSpPr>
          <p:cNvPr id="10248" name="组合 8">
            <a:extLst>
              <a:ext uri="{FF2B5EF4-FFF2-40B4-BE49-F238E27FC236}">
                <a16:creationId xmlns:a16="http://schemas.microsoft.com/office/drawing/2014/main" xmlns="" id="{9DEC3630-E8CD-4480-898C-FA42E0F23E7A}"/>
              </a:ext>
            </a:extLst>
          </p:cNvPr>
          <p:cNvGrpSpPr>
            <a:grpSpLocks/>
          </p:cNvGrpSpPr>
          <p:nvPr/>
        </p:nvGrpSpPr>
        <p:grpSpPr bwMode="auto">
          <a:xfrm>
            <a:off x="1588" y="31750"/>
            <a:ext cx="2006600" cy="523875"/>
            <a:chOff x="70" y="-63"/>
            <a:chExt cx="3161" cy="824"/>
          </a:xfrm>
        </p:grpSpPr>
        <p:sp>
          <p:nvSpPr>
            <p:cNvPr id="10249" name="文本框 6">
              <a:extLst>
                <a:ext uri="{FF2B5EF4-FFF2-40B4-BE49-F238E27FC236}">
                  <a16:creationId xmlns:a16="http://schemas.microsoft.com/office/drawing/2014/main" xmlns="" id="{7D68235A-7890-4F1C-B4C8-7033567B88EB}"/>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知识备查</a:t>
              </a:r>
            </a:p>
          </p:txBody>
        </p:sp>
        <p:cxnSp>
          <p:nvCxnSpPr>
            <p:cNvPr id="19" name="直线连接符 9">
              <a:extLst>
                <a:ext uri="{FF2B5EF4-FFF2-40B4-BE49-F238E27FC236}">
                  <a16:creationId xmlns:a16="http://schemas.microsoft.com/office/drawing/2014/main" xmlns="" id="{2510D1F6-4736-4AFC-BC8D-675A17F2C47E}"/>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a:extLst>
                <a:ext uri="{FF2B5EF4-FFF2-40B4-BE49-F238E27FC236}">
                  <a16:creationId xmlns:a16="http://schemas.microsoft.com/office/drawing/2014/main" xmlns="" id="{F8FC22CC-B3E3-41E6-8B21-4F995B3D40A9}"/>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1">
            <a:extLst>
              <a:ext uri="{FF2B5EF4-FFF2-40B4-BE49-F238E27FC236}">
                <a16:creationId xmlns:a16="http://schemas.microsoft.com/office/drawing/2014/main" xmlns="" id="{AEF3D111-082C-49C6-90C1-322022B5670E}"/>
              </a:ext>
            </a:extLst>
          </p:cNvPr>
          <p:cNvSpPr>
            <a:spLocks noChangeArrowheads="1"/>
          </p:cNvSpPr>
          <p:nvPr/>
        </p:nvSpPr>
        <p:spPr bwMode="auto">
          <a:xfrm>
            <a:off x="539750" y="1203325"/>
            <a:ext cx="8208963" cy="340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10000"/>
              </a:lnSpc>
              <a:spcBef>
                <a:spcPct val="20000"/>
              </a:spcBef>
            </a:pPr>
            <a:r>
              <a:rPr lang="en-US" altLang="zh-CN" sz="2800" b="1" dirty="0">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列夫·托尔斯泰</a:t>
            </a: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1828</a:t>
            </a:r>
            <a:r>
              <a:rPr lang="zh-CN" altLang="zh-CN"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1910</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俄国作家。出身贵族。创作时期长达</a:t>
            </a:r>
            <a:r>
              <a:rPr lang="en-US" altLang="zh-CN" sz="2800" b="1" dirty="0">
                <a:latin typeface="楷体" panose="02010609060101010101" pitchFamily="49" charset="-122"/>
                <a:ea typeface="楷体" panose="02010609060101010101" pitchFamily="49" charset="-122"/>
              </a:rPr>
              <a:t>60</a:t>
            </a:r>
            <a:r>
              <a:rPr lang="zh-CN" altLang="zh-CN" sz="2800" b="1" dirty="0">
                <a:latin typeface="楷体" panose="02010609060101010101" pitchFamily="49" charset="-122"/>
                <a:ea typeface="楷体" panose="02010609060101010101" pitchFamily="49" charset="-122"/>
              </a:rPr>
              <a:t>余年</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作品深刻地反映出以宗法社会为基础的农民世界观的矛盾。一方面</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无情揭露沙皇制度和新兴资本主义势力的种种罪恶</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另一方面</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宣传对恶不抵抗</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想以“自由平等”的小农社会来代替沙皇制度。代表作有《哥萨克》《战争与和平》《安娜·卡列尼娜》《复活》等。</a:t>
            </a:r>
            <a:endParaRPr lang="zh-CN" altLang="en-US" sz="2800" b="1" dirty="0">
              <a:latin typeface="楷体" panose="02010609060101010101" pitchFamily="49" charset="-122"/>
              <a:ea typeface="楷体" panose="02010609060101010101" pitchFamily="49" charset="-122"/>
            </a:endParaRPr>
          </a:p>
        </p:txBody>
      </p:sp>
      <p:sp>
        <p:nvSpPr>
          <p:cNvPr id="11266" name="矩形 6">
            <a:extLst>
              <a:ext uri="{FF2B5EF4-FFF2-40B4-BE49-F238E27FC236}">
                <a16:creationId xmlns:a16="http://schemas.microsoft.com/office/drawing/2014/main" xmlns="" id="{BF86EB29-08D0-4E45-90FA-08EA54F75D21}"/>
              </a:ext>
            </a:extLst>
          </p:cNvPr>
          <p:cNvSpPr>
            <a:spLocks noChangeArrowheads="1"/>
          </p:cNvSpPr>
          <p:nvPr/>
        </p:nvSpPr>
        <p:spPr bwMode="auto">
          <a:xfrm>
            <a:off x="3419475" y="411163"/>
            <a:ext cx="1800225"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b="1">
                <a:solidFill>
                  <a:schemeClr val="bg1"/>
                </a:solidFill>
                <a:latin typeface="楷体" panose="02010609060101010101" pitchFamily="49" charset="-122"/>
                <a:ea typeface="楷体" panose="02010609060101010101" pitchFamily="49" charset="-122"/>
              </a:rPr>
              <a:t>背景资料</a:t>
            </a:r>
          </a:p>
        </p:txBody>
      </p:sp>
      <p:grpSp>
        <p:nvGrpSpPr>
          <p:cNvPr id="11267" name="组合 1">
            <a:extLst>
              <a:ext uri="{FF2B5EF4-FFF2-40B4-BE49-F238E27FC236}">
                <a16:creationId xmlns:a16="http://schemas.microsoft.com/office/drawing/2014/main" xmlns="" id="{144B8940-D728-45E7-B09C-081E09DC902D}"/>
              </a:ext>
            </a:extLst>
          </p:cNvPr>
          <p:cNvGrpSpPr>
            <a:grpSpLocks/>
          </p:cNvGrpSpPr>
          <p:nvPr/>
        </p:nvGrpSpPr>
        <p:grpSpPr bwMode="auto">
          <a:xfrm>
            <a:off x="3700463" y="492125"/>
            <a:ext cx="1743075" cy="566738"/>
            <a:chOff x="3333750" y="598488"/>
            <a:chExt cx="1743075" cy="566737"/>
          </a:xfrm>
        </p:grpSpPr>
        <p:sp>
          <p:nvSpPr>
            <p:cNvPr id="9" name="圆角矩形 8">
              <a:extLst>
                <a:ext uri="{FF2B5EF4-FFF2-40B4-BE49-F238E27FC236}">
                  <a16:creationId xmlns:a16="http://schemas.microsoft.com/office/drawing/2014/main" xmlns="" id="{279AC7CD-4B0F-4C79-A817-38B5663B3BC8}"/>
                </a:ext>
              </a:extLst>
            </p:cNvPr>
            <p:cNvSpPr/>
            <p:nvPr/>
          </p:nvSpPr>
          <p:spPr>
            <a:xfrm rot="555800">
              <a:off x="4602162"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圆角矩形 9">
              <a:extLst>
                <a:ext uri="{FF2B5EF4-FFF2-40B4-BE49-F238E27FC236}">
                  <a16:creationId xmlns:a16="http://schemas.microsoft.com/office/drawing/2014/main" xmlns="" id="{D4BD0D0E-8174-48AA-A36D-CEC4D9D2F827}"/>
                </a:ext>
              </a:extLst>
            </p:cNvPr>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 name="圆角矩形 10">
              <a:extLst>
                <a:ext uri="{FF2B5EF4-FFF2-40B4-BE49-F238E27FC236}">
                  <a16:creationId xmlns:a16="http://schemas.microsoft.com/office/drawing/2014/main" xmlns="" id="{4770A278-7E02-4CFD-902B-8139FE1869F8}"/>
                </a:ext>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2" name="圆角矩形 11">
              <a:extLst>
                <a:ext uri="{FF2B5EF4-FFF2-40B4-BE49-F238E27FC236}">
                  <a16:creationId xmlns:a16="http://schemas.microsoft.com/office/drawing/2014/main" xmlns="" id="{B131F7BA-8E4A-4A68-B1BA-F44E92277579}"/>
                </a:ext>
              </a:extLst>
            </p:cNvPr>
            <p:cNvSpPr/>
            <p:nvPr/>
          </p:nvSpPr>
          <p:spPr>
            <a:xfrm rot="21148334">
              <a:off x="3368675"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272" name="矩形 1">
              <a:extLst>
                <a:ext uri="{FF2B5EF4-FFF2-40B4-BE49-F238E27FC236}">
                  <a16:creationId xmlns:a16="http://schemas.microsoft.com/office/drawing/2014/main" xmlns="" id="{FA028DFD-2C19-4C3B-B834-C80CA5E5A79C}"/>
                </a:ext>
              </a:extLst>
            </p:cNvPr>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人物介绍</a:t>
              </a:r>
            </a:p>
          </p:txBody>
        </p:sp>
      </p:grpSp>
      <p:grpSp>
        <p:nvGrpSpPr>
          <p:cNvPr id="11273" name="组合 8">
            <a:extLst>
              <a:ext uri="{FF2B5EF4-FFF2-40B4-BE49-F238E27FC236}">
                <a16:creationId xmlns:a16="http://schemas.microsoft.com/office/drawing/2014/main" xmlns="" id="{66242BD0-99D9-46B2-BBA1-70E626F5022F}"/>
              </a:ext>
            </a:extLst>
          </p:cNvPr>
          <p:cNvGrpSpPr>
            <a:grpSpLocks/>
          </p:cNvGrpSpPr>
          <p:nvPr/>
        </p:nvGrpSpPr>
        <p:grpSpPr bwMode="auto">
          <a:xfrm>
            <a:off x="1588" y="31750"/>
            <a:ext cx="2006600" cy="523875"/>
            <a:chOff x="70" y="-63"/>
            <a:chExt cx="3161" cy="824"/>
          </a:xfrm>
        </p:grpSpPr>
        <p:sp>
          <p:nvSpPr>
            <p:cNvPr id="11274" name="文本框 6">
              <a:extLst>
                <a:ext uri="{FF2B5EF4-FFF2-40B4-BE49-F238E27FC236}">
                  <a16:creationId xmlns:a16="http://schemas.microsoft.com/office/drawing/2014/main" xmlns="" id="{0AADEF08-52B8-41AE-96D5-912F01BF353B}"/>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知识备查</a:t>
              </a:r>
            </a:p>
          </p:txBody>
        </p:sp>
        <p:cxnSp>
          <p:nvCxnSpPr>
            <p:cNvPr id="16" name="直线连接符 9">
              <a:extLst>
                <a:ext uri="{FF2B5EF4-FFF2-40B4-BE49-F238E27FC236}">
                  <a16:creationId xmlns:a16="http://schemas.microsoft.com/office/drawing/2014/main" xmlns="" id="{F3A8499A-8F36-4B48-8450-2122991AF55B}"/>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a:extLst>
                <a:ext uri="{FF2B5EF4-FFF2-40B4-BE49-F238E27FC236}">
                  <a16:creationId xmlns:a16="http://schemas.microsoft.com/office/drawing/2014/main" xmlns="" id="{314BB33B-35D4-48EB-8C1D-DBB651B0F15C}"/>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组合 11">
            <a:extLst>
              <a:ext uri="{FF2B5EF4-FFF2-40B4-BE49-F238E27FC236}">
                <a16:creationId xmlns:a16="http://schemas.microsoft.com/office/drawing/2014/main" xmlns="" id="{F0DAB06F-1996-4286-A1D7-EF9EAC0896A9}"/>
              </a:ext>
            </a:extLst>
          </p:cNvPr>
          <p:cNvGrpSpPr>
            <a:grpSpLocks/>
          </p:cNvGrpSpPr>
          <p:nvPr/>
        </p:nvGrpSpPr>
        <p:grpSpPr bwMode="auto">
          <a:xfrm>
            <a:off x="3700463" y="484188"/>
            <a:ext cx="1743075" cy="566737"/>
            <a:chOff x="3348038" y="411163"/>
            <a:chExt cx="1743075" cy="566502"/>
          </a:xfrm>
        </p:grpSpPr>
        <p:sp>
          <p:nvSpPr>
            <p:cNvPr id="3" name="圆角矩形 2">
              <a:extLst>
                <a:ext uri="{FF2B5EF4-FFF2-40B4-BE49-F238E27FC236}">
                  <a16:creationId xmlns:a16="http://schemas.microsoft.com/office/drawing/2014/main" xmlns="" id="{8F07506C-303B-42F8-98C0-2A70671D2E5D}"/>
                </a:ext>
              </a:extLst>
            </p:cNvPr>
            <p:cNvSpPr/>
            <p:nvPr/>
          </p:nvSpPr>
          <p:spPr bwMode="auto">
            <a:xfrm rot="555800">
              <a:off x="4616450" y="528589"/>
              <a:ext cx="442913"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 name="圆角矩形 3">
              <a:extLst>
                <a:ext uri="{FF2B5EF4-FFF2-40B4-BE49-F238E27FC236}">
                  <a16:creationId xmlns:a16="http://schemas.microsoft.com/office/drawing/2014/main" xmlns="" id="{1D010241-BDC5-4EA2-BB44-1F04A9C16BF5}"/>
                </a:ext>
              </a:extLst>
            </p:cNvPr>
            <p:cNvSpPr/>
            <p:nvPr/>
          </p:nvSpPr>
          <p:spPr bwMode="auto">
            <a:xfrm rot="20470821">
              <a:off x="4211638" y="534937"/>
              <a:ext cx="442912"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 name="圆角矩形 4">
              <a:extLst>
                <a:ext uri="{FF2B5EF4-FFF2-40B4-BE49-F238E27FC236}">
                  <a16:creationId xmlns:a16="http://schemas.microsoft.com/office/drawing/2014/main" xmlns="" id="{EA723020-094F-4F45-8926-CB0D3097C7D0}"/>
                </a:ext>
              </a:extLst>
            </p:cNvPr>
            <p:cNvSpPr/>
            <p:nvPr/>
          </p:nvSpPr>
          <p:spPr bwMode="auto">
            <a:xfrm rot="319204">
              <a:off x="3792538" y="534937"/>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6" name="圆角矩形 5">
              <a:extLst>
                <a:ext uri="{FF2B5EF4-FFF2-40B4-BE49-F238E27FC236}">
                  <a16:creationId xmlns:a16="http://schemas.microsoft.com/office/drawing/2014/main" xmlns="" id="{2E7D4B8C-154F-42D7-B2E8-F017A9021D12}"/>
                </a:ext>
              </a:extLst>
            </p:cNvPr>
            <p:cNvSpPr/>
            <p:nvPr/>
          </p:nvSpPr>
          <p:spPr bwMode="auto">
            <a:xfrm rot="21148334">
              <a:off x="3382963" y="542870"/>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2294" name="矩形 1">
              <a:extLst>
                <a:ext uri="{FF2B5EF4-FFF2-40B4-BE49-F238E27FC236}">
                  <a16:creationId xmlns:a16="http://schemas.microsoft.com/office/drawing/2014/main" xmlns="" id="{2AF73C56-0536-46FC-AFB6-E959ABFC5314}"/>
                </a:ext>
              </a:extLst>
            </p:cNvPr>
            <p:cNvSpPr>
              <a:spLocks noChangeArrowheads="1"/>
            </p:cNvSpPr>
            <p:nvPr/>
          </p:nvSpPr>
          <p:spPr bwMode="auto">
            <a:xfrm>
              <a:off x="3348038" y="411163"/>
              <a:ext cx="1743075" cy="56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文学常识</a:t>
              </a:r>
            </a:p>
          </p:txBody>
        </p:sp>
      </p:grpSp>
      <p:sp>
        <p:nvSpPr>
          <p:cNvPr id="9219" name="TextBox 12">
            <a:extLst>
              <a:ext uri="{FF2B5EF4-FFF2-40B4-BE49-F238E27FC236}">
                <a16:creationId xmlns:a16="http://schemas.microsoft.com/office/drawing/2014/main" xmlns="" id="{C763F0B5-6C07-4AA4-B7C3-F9E9C8ACFEB2}"/>
              </a:ext>
            </a:extLst>
          </p:cNvPr>
          <p:cNvSpPr txBox="1">
            <a:spLocks noChangeArrowheads="1"/>
          </p:cNvSpPr>
          <p:nvPr/>
        </p:nvSpPr>
        <p:spPr bwMode="auto">
          <a:xfrm>
            <a:off x="3763963" y="1058863"/>
            <a:ext cx="16160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dirty="0">
                <a:latin typeface="黑体" panose="02010609060101010101" pitchFamily="49" charset="-122"/>
                <a:ea typeface="黑体" panose="02010609060101010101" pitchFamily="49" charset="-122"/>
              </a:rPr>
              <a:t>人物传记</a:t>
            </a:r>
          </a:p>
        </p:txBody>
      </p:sp>
      <p:sp>
        <p:nvSpPr>
          <p:cNvPr id="9220" name="Rectangle 14">
            <a:extLst>
              <a:ext uri="{FF2B5EF4-FFF2-40B4-BE49-F238E27FC236}">
                <a16:creationId xmlns:a16="http://schemas.microsoft.com/office/drawing/2014/main" xmlns="" id="{19C3A67B-5F3A-40D1-980D-6A0D6ADF0FA4}"/>
              </a:ext>
            </a:extLst>
          </p:cNvPr>
          <p:cNvSpPr>
            <a:spLocks noChangeArrowheads="1"/>
          </p:cNvSpPr>
          <p:nvPr/>
        </p:nvSpPr>
        <p:spPr bwMode="auto">
          <a:xfrm>
            <a:off x="358775" y="1563688"/>
            <a:ext cx="8426450" cy="319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20000"/>
              </a:lnSpc>
            </a:pP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人物传记是通过对</a:t>
            </a:r>
            <a:r>
              <a:rPr lang="zh-CN" altLang="en-US" sz="2800" b="1" dirty="0">
                <a:solidFill>
                  <a:srgbClr val="FF0000"/>
                </a:solidFill>
                <a:latin typeface="楷体" panose="02010609060101010101" pitchFamily="49" charset="-122"/>
                <a:ea typeface="楷体" panose="02010609060101010101" pitchFamily="49" charset="-122"/>
              </a:rPr>
              <a:t>典型</a:t>
            </a:r>
            <a:r>
              <a:rPr lang="zh-CN" altLang="en-US" sz="2800" b="1" dirty="0">
                <a:latin typeface="楷体" panose="02010609060101010101" pitchFamily="49" charset="-122"/>
                <a:ea typeface="楷体" panose="02010609060101010101" pitchFamily="49" charset="-122"/>
              </a:rPr>
              <a:t>人物的</a:t>
            </a:r>
            <a:r>
              <a:rPr lang="zh-CN" altLang="en-US" sz="2800" b="1" dirty="0">
                <a:solidFill>
                  <a:srgbClr val="FF0000"/>
                </a:solidFill>
                <a:latin typeface="楷体" panose="02010609060101010101" pitchFamily="49" charset="-122"/>
                <a:ea typeface="楷体" panose="02010609060101010101" pitchFamily="49" charset="-122"/>
              </a:rPr>
              <a:t>生平、生活、精神</a:t>
            </a:r>
            <a:r>
              <a:rPr lang="zh-CN" altLang="en-US" sz="2800" b="1" dirty="0">
                <a:latin typeface="楷体" panose="02010609060101010101" pitchFamily="49" charset="-122"/>
                <a:ea typeface="楷体" panose="02010609060101010101" pitchFamily="49" charset="-122"/>
              </a:rPr>
              <a:t>等领域进行</a:t>
            </a:r>
            <a:r>
              <a:rPr lang="zh-CN" altLang="en-US" sz="2800" b="1" dirty="0">
                <a:solidFill>
                  <a:srgbClr val="FF0000"/>
                </a:solidFill>
                <a:latin typeface="楷体" panose="02010609060101010101" pitchFamily="49" charset="-122"/>
                <a:ea typeface="楷体" panose="02010609060101010101" pitchFamily="49" charset="-122"/>
              </a:rPr>
              <a:t>系统描述、介绍</a:t>
            </a:r>
            <a:r>
              <a:rPr lang="zh-CN" altLang="en-US" sz="2800" b="1" dirty="0">
                <a:latin typeface="楷体" panose="02010609060101010101" pitchFamily="49" charset="-122"/>
                <a:ea typeface="楷体" panose="02010609060101010101" pitchFamily="49" charset="-122"/>
              </a:rPr>
              <a:t>的一种文学作品形式。作品要求“真、信、活”，以达到对人物特征和深层精神的表达和反映。人物传记是人物或人物资料的有效记录形式，对历史和时代的变迁等方面的研究具有重要意义。</a:t>
            </a:r>
          </a:p>
        </p:txBody>
      </p:sp>
      <p:grpSp>
        <p:nvGrpSpPr>
          <p:cNvPr id="12297" name="组合 8">
            <a:extLst>
              <a:ext uri="{FF2B5EF4-FFF2-40B4-BE49-F238E27FC236}">
                <a16:creationId xmlns:a16="http://schemas.microsoft.com/office/drawing/2014/main" xmlns="" id="{06BDE1F4-EF46-458C-9286-3E3845671B70}"/>
              </a:ext>
            </a:extLst>
          </p:cNvPr>
          <p:cNvGrpSpPr>
            <a:grpSpLocks/>
          </p:cNvGrpSpPr>
          <p:nvPr/>
        </p:nvGrpSpPr>
        <p:grpSpPr bwMode="auto">
          <a:xfrm>
            <a:off x="1588" y="31750"/>
            <a:ext cx="2006600" cy="523875"/>
            <a:chOff x="70" y="-63"/>
            <a:chExt cx="3161" cy="824"/>
          </a:xfrm>
        </p:grpSpPr>
        <p:sp>
          <p:nvSpPr>
            <p:cNvPr id="12298" name="文本框 6">
              <a:extLst>
                <a:ext uri="{FF2B5EF4-FFF2-40B4-BE49-F238E27FC236}">
                  <a16:creationId xmlns:a16="http://schemas.microsoft.com/office/drawing/2014/main" xmlns="" id="{AAC68C0D-F62E-4276-AC26-CF26FFD0179B}"/>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知识备查</a:t>
              </a:r>
            </a:p>
          </p:txBody>
        </p:sp>
        <p:cxnSp>
          <p:nvCxnSpPr>
            <p:cNvPr id="16" name="直线连接符 9">
              <a:extLst>
                <a:ext uri="{FF2B5EF4-FFF2-40B4-BE49-F238E27FC236}">
                  <a16:creationId xmlns:a16="http://schemas.microsoft.com/office/drawing/2014/main" xmlns="" id="{EDBB603F-7884-4292-A91A-6961B6AF3C2F}"/>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a:extLst>
                <a:ext uri="{FF2B5EF4-FFF2-40B4-BE49-F238E27FC236}">
                  <a16:creationId xmlns:a16="http://schemas.microsoft.com/office/drawing/2014/main" xmlns="" id="{1BBEC09C-16CB-4617-9BF3-A87EFA46BD5D}"/>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14">
            <a:extLst>
              <a:ext uri="{FF2B5EF4-FFF2-40B4-BE49-F238E27FC236}">
                <a16:creationId xmlns:a16="http://schemas.microsoft.com/office/drawing/2014/main" xmlns="" id="{15748CA3-32C8-433B-AC06-B088D69C2F01}"/>
              </a:ext>
            </a:extLst>
          </p:cNvPr>
          <p:cNvSpPr>
            <a:spLocks noChangeArrowheads="1"/>
          </p:cNvSpPr>
          <p:nvPr/>
        </p:nvSpPr>
        <p:spPr bwMode="auto">
          <a:xfrm>
            <a:off x="323850" y="915988"/>
            <a:ext cx="8496300" cy="340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10000"/>
              </a:lnSpc>
            </a:pPr>
            <a:r>
              <a:rPr lang="zh-CN" altLang="en-US" sz="2800" b="1" dirty="0">
                <a:latin typeface="楷体" panose="02010609060101010101" pitchFamily="49" charset="-122"/>
                <a:ea typeface="楷体" panose="02010609060101010101" pitchFamily="49" charset="-122"/>
              </a:rPr>
              <a:t>传记一般有以下三个特点：</a:t>
            </a:r>
          </a:p>
          <a:p>
            <a:pPr eaLnBrk="0" hangingPunct="0">
              <a:lnSpc>
                <a:spcPct val="110000"/>
              </a:lnSpc>
            </a:pP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人物的</a:t>
            </a:r>
            <a:r>
              <a:rPr lang="zh-CN" altLang="en-US" sz="2800" b="1" dirty="0">
                <a:solidFill>
                  <a:srgbClr val="FF0000"/>
                </a:solidFill>
                <a:latin typeface="楷体" panose="02010609060101010101" pitchFamily="49" charset="-122"/>
                <a:ea typeface="楷体" panose="02010609060101010101" pitchFamily="49" charset="-122"/>
              </a:rPr>
              <a:t>时代性和代表性</a:t>
            </a:r>
            <a:r>
              <a:rPr lang="zh-CN" altLang="en-US" sz="2800" b="1" dirty="0">
                <a:latin typeface="楷体" panose="02010609060101010101" pitchFamily="49" charset="-122"/>
                <a:ea typeface="楷体" panose="02010609060101010101" pitchFamily="49" charset="-122"/>
              </a:rPr>
              <a:t>。传记里的人物都是某时代某领域较突出的人物。</a:t>
            </a:r>
          </a:p>
          <a:p>
            <a:pPr eaLnBrk="0" hangingPunct="0">
              <a:lnSpc>
                <a:spcPct val="110000"/>
              </a:lnSpc>
            </a:pP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选材的</a:t>
            </a:r>
            <a:r>
              <a:rPr lang="zh-CN" altLang="en-US" sz="2800" b="1" dirty="0">
                <a:solidFill>
                  <a:srgbClr val="FF0000"/>
                </a:solidFill>
                <a:latin typeface="楷体" panose="02010609060101010101" pitchFamily="49" charset="-122"/>
                <a:ea typeface="楷体" panose="02010609060101010101" pitchFamily="49" charset="-122"/>
              </a:rPr>
              <a:t>真实性和典型性</a:t>
            </a:r>
            <a:r>
              <a:rPr lang="zh-CN" altLang="en-US" sz="2800" b="1" dirty="0">
                <a:latin typeface="楷体" panose="02010609060101010101" pitchFamily="49" charset="-122"/>
                <a:ea typeface="楷体" panose="02010609060101010101" pitchFamily="49" charset="-122"/>
              </a:rPr>
              <a:t>。真实是传记的生命。传记的材料比较翔实，作者从传主的繁杂经历中选取典型的事例，来表现传主的人格特点，有较强的说服力。 </a:t>
            </a:r>
          </a:p>
          <a:p>
            <a:pPr eaLnBrk="0" hangingPunct="0">
              <a:lnSpc>
                <a:spcPct val="110000"/>
              </a:lnSpc>
            </a:pP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选文兼具</a:t>
            </a:r>
            <a:r>
              <a:rPr lang="zh-CN" altLang="en-US" sz="2800" b="1" dirty="0">
                <a:solidFill>
                  <a:srgbClr val="FF0000"/>
                </a:solidFill>
                <a:latin typeface="楷体" panose="02010609060101010101" pitchFamily="49" charset="-122"/>
                <a:ea typeface="楷体" panose="02010609060101010101" pitchFamily="49" charset="-122"/>
              </a:rPr>
              <a:t>史实性与文学性</a:t>
            </a:r>
            <a:r>
              <a:rPr lang="zh-CN" altLang="en-US" sz="2800" b="1" dirty="0">
                <a:latin typeface="楷体" panose="02010609060101010101" pitchFamily="49" charset="-122"/>
                <a:ea typeface="楷体" panose="02010609060101010101" pitchFamily="49" charset="-122"/>
              </a:rPr>
              <a:t>。</a:t>
            </a:r>
          </a:p>
        </p:txBody>
      </p:sp>
      <p:grpSp>
        <p:nvGrpSpPr>
          <p:cNvPr id="13314" name="组合 8">
            <a:extLst>
              <a:ext uri="{FF2B5EF4-FFF2-40B4-BE49-F238E27FC236}">
                <a16:creationId xmlns:a16="http://schemas.microsoft.com/office/drawing/2014/main" xmlns="" id="{BB5D7667-B911-44F3-9073-940FBBCC2B75}"/>
              </a:ext>
            </a:extLst>
          </p:cNvPr>
          <p:cNvGrpSpPr>
            <a:grpSpLocks/>
          </p:cNvGrpSpPr>
          <p:nvPr/>
        </p:nvGrpSpPr>
        <p:grpSpPr bwMode="auto">
          <a:xfrm>
            <a:off x="1588" y="31750"/>
            <a:ext cx="2006600" cy="523875"/>
            <a:chOff x="70" y="-63"/>
            <a:chExt cx="3161" cy="824"/>
          </a:xfrm>
        </p:grpSpPr>
        <p:sp>
          <p:nvSpPr>
            <p:cNvPr id="13315" name="文本框 6">
              <a:extLst>
                <a:ext uri="{FF2B5EF4-FFF2-40B4-BE49-F238E27FC236}">
                  <a16:creationId xmlns:a16="http://schemas.microsoft.com/office/drawing/2014/main" xmlns="" id="{F7907763-09C2-4545-8ADD-FFEA57B9F687}"/>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知识备查</a:t>
              </a:r>
            </a:p>
          </p:txBody>
        </p:sp>
        <p:cxnSp>
          <p:nvCxnSpPr>
            <p:cNvPr id="19" name="直线连接符 9">
              <a:extLst>
                <a:ext uri="{FF2B5EF4-FFF2-40B4-BE49-F238E27FC236}">
                  <a16:creationId xmlns:a16="http://schemas.microsoft.com/office/drawing/2014/main" xmlns="" id="{AC3F00BB-ACA9-4CC0-B22A-586A02706C8A}"/>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a:extLst>
                <a:ext uri="{FF2B5EF4-FFF2-40B4-BE49-F238E27FC236}">
                  <a16:creationId xmlns:a16="http://schemas.microsoft.com/office/drawing/2014/main" xmlns="" id="{B2E4241F-2306-4186-8B58-C4C1F749D5B8}"/>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TotalTime>
  <Words>6267</Words>
  <Application>Microsoft Office PowerPoint</Application>
  <PresentationFormat>全屏显示(16:9)</PresentationFormat>
  <Paragraphs>337</Paragraphs>
  <Slides>57</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57</vt:i4>
      </vt:variant>
    </vt:vector>
  </HeadingPairs>
  <TitlesOfParts>
    <vt:vector size="69" baseType="lpstr">
      <vt:lpstr>Arial</vt:lpstr>
      <vt:lpstr>宋体</vt:lpstr>
      <vt:lpstr>Calibri</vt:lpstr>
      <vt:lpstr>微软雅黑</vt:lpstr>
      <vt:lpstr>楷体</vt:lpstr>
      <vt:lpstr>Xingkai SC</vt:lpstr>
      <vt:lpstr>汉语拼音</vt:lpstr>
      <vt:lpstr>Times New Roman</vt:lpstr>
      <vt:lpstr>黑体</vt:lpstr>
      <vt:lpstr>Kaiti SC</vt:lpstr>
      <vt:lpstr>Impact</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xb21cn</cp:lastModifiedBy>
  <cp:revision>688</cp:revision>
  <dcterms:created xsi:type="dcterms:W3CDTF">2018-11-06T06:39:21Z</dcterms:created>
  <dcterms:modified xsi:type="dcterms:W3CDTF">2020-03-27T06:32:12Z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